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7" r:id="rId22"/>
    <p:sldId id="259" r:id="rId24"/>
    <p:sldId id="260" r:id="rId25"/>
    <p:sldId id="261" r:id="rId26"/>
    <p:sldId id="262" r:id="rId27"/>
    <p:sldId id="263" r:id="rId28"/>
    <p:sldId id="264" r:id="rId29"/>
    <p:sldId id="265" r:id="rId30"/>
    <p:sldId id="266" r:id="rId31"/>
    <p:sldId id="267" r:id="rId32"/>
    <p:sldId id="268" r:id="rId33"/>
    <p:sldId id="273" r:id="rId38"/>
    <p:sldId id="269" r:id="rId34"/>
    <p:sldId id="274" r:id="rId39"/>
  </p:sldIdLst>
  <p:sldSz cx="18288000" cy="10287000"/>
  <p:notesSz cx="6858000" cy="9144000"/>
  <p:embeddedFontLst>
    <p:embeddedFont>
      <p:font typeface="Open Sans" charset="1" panose="020B0606030504020204"/>
      <p:regular r:id="rId6"/>
    </p:embeddedFont>
    <p:embeddedFont>
      <p:font typeface="Raleway" charset="1" panose="020B0503030101060003"/>
      <p:regular r:id="rId7"/>
    </p:embeddedFont>
    <p:embeddedFont>
      <p:font typeface="Raleway Bold" charset="1" panose="020B0803030101060003"/>
      <p:regular r:id="rId8"/>
    </p:embeddedFont>
    <p:embeddedFont>
      <p:font typeface="Arimo" charset="1" panose="020B0604020202020204"/>
      <p:regular r:id="rId9"/>
    </p:embeddedFont>
    <p:embeddedFont>
      <p:font typeface="Arimo Bold" charset="1" panose="020B0704020202020204"/>
      <p:regular r:id="rId10"/>
    </p:embeddedFont>
    <p:embeddedFont>
      <p:font typeface="Arimo Italics" charset="1" panose="020B0604020202090204"/>
      <p:regular r:id="rId11"/>
    </p:embeddedFont>
    <p:embeddedFont>
      <p:font typeface="Arimo Bold Italics" charset="1" panose="020B0704020202090204"/>
      <p:regular r:id="rId12"/>
    </p:embeddedFont>
    <p:embeddedFont>
      <p:font typeface="Montserrat Extra-Bold" charset="1" panose="00000900000000000000"/>
      <p:regular r:id="rId13"/>
    </p:embeddedFont>
    <p:embeddedFont>
      <p:font typeface="Montserrat Extra-Bold Bold" charset="1" panose="00000A00000000000000"/>
      <p:regular r:id="rId14"/>
    </p:embeddedFont>
    <p:embeddedFont>
      <p:font typeface="Montserrat Extra-Bold Italics" charset="1" panose="00000900000000000000"/>
      <p:regular r:id="rId15"/>
    </p:embeddedFont>
    <p:embeddedFont>
      <p:font typeface="Montserrat Extra-Bold Bold Italics" charset="1" panose="00000A00000000000000"/>
      <p:regular r:id="rId16"/>
    </p:embeddedFont>
    <p:embeddedFont>
      <p:font typeface="Montserrat" charset="1" panose="00000500000000000000"/>
      <p:regular r:id="rId17"/>
    </p:embeddedFont>
    <p:embeddedFont>
      <p:font typeface="Montserrat Bold" charset="1" panose="00000600000000000000"/>
      <p:regular r:id="rId18"/>
    </p:embeddedFont>
    <p:embeddedFont>
      <p:font typeface="Montserrat Italics" charset="1" panose="00000500000000000000"/>
      <p:regular r:id="rId19"/>
    </p:embeddedFont>
    <p:embeddedFont>
      <p:font typeface="Montserrat Bold Italics" charset="1" panose="00000600000000000000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esProps" Target="presProps.xml"/><Relationship Id="rId3" Type="http://schemas.openxmlformats.org/officeDocument/2006/relationships/viewProps" Target="viewProps.xml"/><Relationship Id="rId4" Type="http://schemas.openxmlformats.org/officeDocument/2006/relationships/theme" Target="theme/theme1.xml"/><Relationship Id="rId5" Type="http://schemas.openxmlformats.org/officeDocument/2006/relationships/tableStyles" Target="tableStyles.xml"/><Relationship Id="rId6" Type="http://schemas.openxmlformats.org/officeDocument/2006/relationships/font" Target="fonts/font6.fntdata"/><Relationship Id="rId7" Type="http://schemas.openxmlformats.org/officeDocument/2006/relationships/font" Target="fonts/font7.fntdata"/><Relationship Id="rId8" Type="http://schemas.openxmlformats.org/officeDocument/2006/relationships/font" Target="fonts/font8.fntdata"/><Relationship Id="rId9" Type="http://schemas.openxmlformats.org/officeDocument/2006/relationships/font" Target="fonts/font9.fntdata"/><Relationship Id="rId10" Type="http://schemas.openxmlformats.org/officeDocument/2006/relationships/font" Target="fonts/font10.fntdata"/><Relationship Id="rId11" Type="http://schemas.openxmlformats.org/officeDocument/2006/relationships/font" Target="fonts/font11.fntdata"/><Relationship Id="rId12" Type="http://schemas.openxmlformats.org/officeDocument/2006/relationships/font" Target="fonts/font12.fntdata"/><Relationship Id="rId13" Type="http://schemas.openxmlformats.org/officeDocument/2006/relationships/font" Target="fonts/font13.fntdata"/><Relationship Id="rId14" Type="http://schemas.openxmlformats.org/officeDocument/2006/relationships/font" Target="fonts/font14.fntdata"/><Relationship Id="rId15" Type="http://schemas.openxmlformats.org/officeDocument/2006/relationships/font" Target="fonts/font15.fntdata"/><Relationship Id="rId16" Type="http://schemas.openxmlformats.org/officeDocument/2006/relationships/font" Target="fonts/font16.fntdata"/><Relationship Id="rId17" Type="http://schemas.openxmlformats.org/officeDocument/2006/relationships/font" Target="fonts/font17.fntdata"/><Relationship Id="rId18" Type="http://schemas.openxmlformats.org/officeDocument/2006/relationships/font" Target="fonts/font18.fntdata"/><Relationship Id="rId19" Type="http://schemas.openxmlformats.org/officeDocument/2006/relationships/font" Target="fonts/font19.fntdata"/><Relationship Id="rId20" Type="http://schemas.openxmlformats.org/officeDocument/2006/relationships/font" Target="fonts/font20.fntdata"/><Relationship Id="rId22" Type="http://schemas.openxmlformats.org/officeDocument/2006/relationships/slide" Target="slides/slide1.xml"/><Relationship Id="rId24" Type="http://schemas.openxmlformats.org/officeDocument/2006/relationships/slide" Target="slides/slide2.xml"/><Relationship Id="rId25" Type="http://schemas.openxmlformats.org/officeDocument/2006/relationships/slide" Target="slides/slide3.xml"/><Relationship Id="rId26" Type="http://schemas.openxmlformats.org/officeDocument/2006/relationships/slide" Target="slides/slide4.xml"/><Relationship Id="rId27" Type="http://schemas.openxmlformats.org/officeDocument/2006/relationships/slide" Target="slides/slide5.xml"/><Relationship Id="rId28" Type="http://schemas.openxmlformats.org/officeDocument/2006/relationships/slide" Target="slides/slide6.xml"/><Relationship Id="rId29" Type="http://schemas.openxmlformats.org/officeDocument/2006/relationships/slide" Target="slides/slide7.xml"/><Relationship Id="rId30" Type="http://schemas.openxmlformats.org/officeDocument/2006/relationships/slide" Target="slides/slide8.xml"/><Relationship Id="rId31" Type="http://schemas.openxmlformats.org/officeDocument/2006/relationships/slide" Target="slides/slide9.xml"/><Relationship Id="rId32" Type="http://schemas.openxmlformats.org/officeDocument/2006/relationships/slide" Target="slides/slide10.xml"/><Relationship Id="rId33" Type="http://schemas.openxmlformats.org/officeDocument/2006/relationships/slide" Target="slides/slide11.xml"/><Relationship Id="rId34" Type="http://schemas.openxmlformats.org/officeDocument/2006/relationships/slide" Target="slides/slide13.xml"/><Relationship Id="rId38" Type="http://schemas.openxmlformats.org/officeDocument/2006/relationships/slide" Target="slides/slide12.xml"/><Relationship Id="rId39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hyperlink" Target="https://blueoceancompetition.org/?utm_source=business-plan-template&amp;utm_medium=download&amp;utm_campaign=seo-business-plan" TargetMode="Externa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hyperlink" Target="https://blueoceancompetition.org/?utm_source=business-plan-template&amp;utm_medium=download&amp;utm_campaign=seo-business-plan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hyperlink" Target="https://blueoceancompetition.org/?utm_source=business-plan-template&amp;utm_medium=download&amp;utm_campaign=seo-business-plan" TargetMode="Externa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hyperlink" Target="https://blueoceancompetition.org/?utm_source=business-plan-template&amp;utm_medium=download&amp;utm_campaign=seo-business-plan" TargetMode="Externa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2.png"/><Relationship Id="rId4" Type="http://schemas.openxmlformats.org/officeDocument/2006/relationships/hyperlink" Target="https://blueoceancompetition.org/?utm_source=business-plan-template&amp;utm_medium=download&amp;utm_campaign=seo-business-plan" TargetMode="Externa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hyperlink" Target="https://blueoceancompetition.org/?utm_source=business-plan-template&amp;utm_medium=download&amp;utm_campaign=seo-business-plan" TargetMode="Externa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2.png"/><Relationship Id="rId4" Type="http://schemas.openxmlformats.org/officeDocument/2006/relationships/hyperlink" Target="https://blueoceancompetition.org/?utm_source=business-plan-template&amp;utm_medium=download&amp;utm_campaign=seo-business-plan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hyperlink" Target="https://blueoceancompetition.org/?utm_source=business-plan-template&amp;utm_medium=download&amp;utm_campaign=seo-business-plan" TargetMode="Externa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hyperlink" Target="https://blueoceancompetition.org/?utm_source=business-plan-template&amp;utm_medium=download&amp;utm_campaign=seo-business-plan" TargetMode="Externa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2.png"/><Relationship Id="rId4" Type="http://schemas.openxmlformats.org/officeDocument/2006/relationships/hyperlink" Target="https://blueoceancompetition.org/?utm_source=business-plan-template&amp;utm_medium=download&amp;utm_campaign=seo-business-plan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hyperlink" Target="https://blueoceancompetition.org/?utm_source=business-plan-template&amp;utm_medium=download&amp;utm_campaign=seo-business-plan" TargetMode="Externa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hyperlink" Target="https://blueoceancompetition.org/?utm_source=business-plan-template&amp;utm_medium=download&amp;utm_campaign=seo-business-plan" TargetMode="Externa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hyperlink" Target="https://blueoceancompetition.org/?utm_source=business-plan-template&amp;utm_medium=download&amp;utm_campaign=seo-business-plan" TargetMode="Externa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hyperlink" Target="https://blueoceancompetition.org/?utm_source=business-plan-template&amp;utm_medium=download&amp;utm_campaign=seo-business-plan" TargetMode="External"/><Relationship Id="rId4" Type="http://schemas.openxmlformats.org/officeDocument/2006/relationships/hyperlink" Target="https://blueoceancompetition.org/register/?utm_source=business-plan-template&amp;utm_medium=download&amp;utm_campaign=seo-business-plan" TargetMode="Externa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0" y="7978140"/>
            <a:ext cx="18288000" cy="2308860"/>
          </a:xfrm>
          <a:prstGeom prst="rect">
            <a:avLst/>
          </a:prstGeom>
        </p:spPr>
      </p:pic>
      <p:pic>
        <p:nvPicPr>
          <p:cNvPr name="Picture 3" id="3">
            <a:hlinkClick r:id="rId4"/>
          </p:cNvPr>
          <p:cNvPicPr>
            <a:picLocks noChangeAspect="true"/>
          </p:cNvPicPr>
          <p:nvPr/>
        </p:nvPicPr>
        <p:blipFill>
          <a:blip r:embed="rId3"/>
          <a:srcRect l="0" t="0" r="0" b="0"/>
          <a:stretch>
            <a:fillRect/>
          </a:stretch>
        </p:blipFill>
        <p:spPr>
          <a:xfrm flipH="false" flipV="false" rot="0">
            <a:off x="15084555" y="629629"/>
            <a:ext cx="2554053" cy="798142"/>
          </a:xfrm>
          <a:prstGeom prst="rect">
            <a:avLst/>
          </a:prstGeom>
        </p:spPr>
      </p:pic>
      <p:sp>
        <p:nvSpPr>
          <p:cNvPr name="TextBox 4" id="4"/>
          <p:cNvSpPr txBox="true"/>
          <p:nvPr/>
        </p:nvSpPr>
        <p:spPr>
          <a:xfrm rot="0">
            <a:off x="2612112" y="2900338"/>
            <a:ext cx="13063775" cy="20872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27"/>
              </a:lnSpc>
            </a:pPr>
            <a:r>
              <a:rPr lang="en-US" sz="5947">
                <a:solidFill>
                  <a:srgbClr val="000000"/>
                </a:solidFill>
                <a:latin typeface="Montserrat"/>
              </a:rPr>
              <a:t>Name of Your Blue Ocean Business Idea</a:t>
            </a:r>
            <a:r>
              <a:rPr lang="en-US" sz="5947">
                <a:solidFill>
                  <a:srgbClr val="000000"/>
                </a:solidFill>
                <a:latin typeface="Montserrat"/>
              </a:rPr>
              <a:t/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5480998" y="5372426"/>
            <a:ext cx="7326004" cy="23536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69"/>
              </a:lnSpc>
            </a:pPr>
            <a:r>
              <a:rPr lang="en-US" sz="3335">
                <a:solidFill>
                  <a:srgbClr val="000000"/>
                </a:solidFill>
                <a:latin typeface="Raleway"/>
              </a:rPr>
              <a:t>Your name (and your team)</a:t>
            </a:r>
          </a:p>
          <a:p>
            <a:pPr algn="ctr">
              <a:lnSpc>
                <a:spcPts val="4669"/>
              </a:lnSpc>
            </a:pPr>
            <a:r>
              <a:rPr lang="en-US" sz="3335">
                <a:solidFill>
                  <a:srgbClr val="000000"/>
                </a:solidFill>
                <a:latin typeface="Raleway"/>
              </a:rPr>
              <a:t>Your high school</a:t>
            </a:r>
          </a:p>
          <a:p>
            <a:pPr algn="ctr">
              <a:lnSpc>
                <a:spcPts val="4669"/>
              </a:lnSpc>
            </a:pPr>
            <a:r>
              <a:rPr lang="en-US" sz="3335">
                <a:solidFill>
                  <a:srgbClr val="000000"/>
                </a:solidFill>
                <a:latin typeface="Raleway"/>
              </a:rPr>
              <a:t>City / Country</a:t>
            </a:r>
          </a:p>
          <a:p>
            <a:pPr algn="ctr">
              <a:lnSpc>
                <a:spcPts val="4669"/>
              </a:lnSpc>
            </a:pPr>
            <a:r>
              <a:rPr lang="en-US" sz="3335">
                <a:solidFill>
                  <a:srgbClr val="000000"/>
                </a:solidFill>
                <a:latin typeface="Raleway"/>
              </a:rPr>
              <a:t>Date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10113993"/>
            <a:ext cx="18288000" cy="346014"/>
            <a:chOff x="0" y="0"/>
            <a:chExt cx="4816593" cy="91131"/>
          </a:xfrm>
        </p:grpSpPr>
        <p:sp>
          <p:nvSpPr>
            <p:cNvPr name="Freeform 3" id="3"/>
            <p:cNvSpPr/>
            <p:nvPr/>
          </p:nvSpPr>
          <p:spPr>
            <a:xfrm>
              <a:off x="0" y="0"/>
              <a:ext cx="4816592" cy="91131"/>
            </a:xfrm>
            <a:custGeom>
              <a:avLst/>
              <a:gdLst/>
              <a:ahLst/>
              <a:cxnLst/>
              <a:rect r="r" b="b" t="t" l="l"/>
              <a:pathLst>
                <a:path h="91131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91131"/>
                  </a:lnTo>
                  <a:lnTo>
                    <a:pt x="0" y="91131"/>
                  </a:lnTo>
                  <a:close/>
                </a:path>
              </a:pathLst>
            </a:custGeom>
            <a:solidFill>
              <a:srgbClr val="1043D8"/>
            </a:solidFill>
          </p:spPr>
          <p:txBody>
            <a:bodyPr/>
            <a:p/>
          </p:txBody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1943178" y="4101417"/>
            <a:ext cx="12005912" cy="9470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652"/>
              </a:lnSpc>
            </a:pPr>
            <a:r>
              <a:rPr lang="en-US" sz="5466">
                <a:solidFill>
                  <a:srgbClr val="000000"/>
                </a:solidFill>
                <a:latin typeface="Montserrat"/>
              </a:rPr>
              <a:t>The Problem You Want to Solve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943178" y="5391434"/>
            <a:ext cx="14510458" cy="17631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669"/>
              </a:lnSpc>
            </a:pPr>
            <a:r>
              <a:rPr lang="en-US" sz="3335">
                <a:solidFill>
                  <a:srgbClr val="000000"/>
                </a:solidFill>
                <a:latin typeface="Raleway"/>
              </a:rPr>
              <a:t>State clearly the problem you want to solve. </a:t>
            </a:r>
          </a:p>
          <a:p>
            <a:pPr>
              <a:lnSpc>
                <a:spcPts val="4669"/>
              </a:lnSpc>
            </a:pPr>
          </a:p>
          <a:p>
            <a:pPr>
              <a:lnSpc>
                <a:spcPts val="4669"/>
              </a:lnSpc>
            </a:pPr>
            <a:r>
              <a:rPr lang="en-US" sz="3335">
                <a:solidFill>
                  <a:srgbClr val="000000"/>
                </a:solidFill>
                <a:latin typeface="Raleway"/>
              </a:rPr>
              <a:t>Be sure to highlight why this problem is important and how it impacts us.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1943178" y="3132438"/>
            <a:ext cx="690771" cy="667640"/>
            <a:chOff x="0" y="0"/>
            <a:chExt cx="921028" cy="890187"/>
          </a:xfrm>
        </p:grpSpPr>
        <p:grpSp>
          <p:nvGrpSpPr>
            <p:cNvPr name="Group 8" id="8"/>
            <p:cNvGrpSpPr/>
            <p:nvPr/>
          </p:nvGrpSpPr>
          <p:grpSpPr>
            <a:xfrm rot="0">
              <a:off x="30841" y="0"/>
              <a:ext cx="890187" cy="890187"/>
              <a:chOff x="0" y="0"/>
              <a:chExt cx="812800" cy="812800"/>
            </a:xfrm>
          </p:grpSpPr>
          <p:sp>
            <p:nvSpPr>
              <p:cNvPr name="Freeform 9" id="9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09173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1043D8"/>
              </a:solidFill>
            </p:spPr>
            <p:txBody>
              <a:bodyPr/>
              <a:p/>
            </p:txBody>
          </p:sp>
          <p:sp>
            <p:nvSpPr>
              <p:cNvPr name="TextBox 10" id="10"/>
              <p:cNvSpPr txBox="true"/>
              <p:nvPr/>
            </p:nvSpPr>
            <p:spPr>
              <a:xfrm>
                <a:off x="76200" y="57150"/>
                <a:ext cx="660400" cy="67945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266"/>
                  </a:lnSpc>
                </a:pPr>
              </a:p>
            </p:txBody>
          </p:sp>
        </p:grpSp>
        <p:sp>
          <p:nvSpPr>
            <p:cNvPr name="TextBox 11" id="11"/>
            <p:cNvSpPr txBox="true"/>
            <p:nvPr/>
          </p:nvSpPr>
          <p:spPr>
            <a:xfrm rot="0">
              <a:off x="0" y="-30382"/>
              <a:ext cx="921028" cy="87475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507"/>
                </a:lnSpc>
              </a:pPr>
              <a:r>
                <a:rPr lang="en-US" sz="3933">
                  <a:solidFill>
                    <a:srgbClr val="FFFFFF"/>
                  </a:solidFill>
                  <a:latin typeface="Montserrat Extra-Bold"/>
                </a:rPr>
                <a:t>1</a:t>
              </a:r>
            </a:p>
          </p:txBody>
        </p:sp>
      </p:grpSp>
      <p:pic>
        <p:nvPicPr>
          <p:cNvPr name="Picture 12" id="12">
            <a:hlinkClick r:id="rId3"/>
          </p:cNvPr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15084555" y="629629"/>
            <a:ext cx="2554053" cy="79814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10113993"/>
            <a:ext cx="18288000" cy="346014"/>
            <a:chOff x="0" y="0"/>
            <a:chExt cx="4816593" cy="91131"/>
          </a:xfrm>
        </p:grpSpPr>
        <p:sp>
          <p:nvSpPr>
            <p:cNvPr name="Freeform 3" id="3"/>
            <p:cNvSpPr/>
            <p:nvPr/>
          </p:nvSpPr>
          <p:spPr>
            <a:xfrm>
              <a:off x="0" y="0"/>
              <a:ext cx="4816592" cy="91131"/>
            </a:xfrm>
            <a:custGeom>
              <a:avLst/>
              <a:gdLst/>
              <a:ahLst/>
              <a:cxnLst/>
              <a:rect r="r" b="b" t="t" l="l"/>
              <a:pathLst>
                <a:path h="91131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91131"/>
                  </a:lnTo>
                  <a:lnTo>
                    <a:pt x="0" y="91131"/>
                  </a:lnTo>
                  <a:close/>
                </a:path>
              </a:pathLst>
            </a:custGeom>
            <a:solidFill>
              <a:srgbClr val="1043D8"/>
            </a:solidFill>
          </p:spPr>
          <p:txBody>
            <a:bodyPr/>
            <a:p/>
          </p:txBody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1888771" y="2625042"/>
            <a:ext cx="14510458" cy="9470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652"/>
              </a:lnSpc>
            </a:pPr>
            <a:r>
              <a:rPr lang="en-US" sz="5466">
                <a:solidFill>
                  <a:srgbClr val="000000"/>
                </a:solidFill>
                <a:latin typeface="Montserrat"/>
              </a:rPr>
              <a:t>Elevator Pitch for your Blue Ocean Idea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888771" y="3915059"/>
            <a:ext cx="14510458" cy="47158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669"/>
              </a:lnSpc>
            </a:pPr>
            <a:r>
              <a:rPr lang="en-US" sz="3335">
                <a:solidFill>
                  <a:srgbClr val="000000"/>
                </a:solidFill>
                <a:latin typeface="Raleway"/>
              </a:rPr>
              <a:t>Describe in 2-3 sentences the essence of your blue ocean business idea.</a:t>
            </a:r>
          </a:p>
          <a:p>
            <a:pPr>
              <a:lnSpc>
                <a:spcPts val="4669"/>
              </a:lnSpc>
            </a:pPr>
          </a:p>
          <a:p>
            <a:pPr>
              <a:lnSpc>
                <a:spcPts val="4669"/>
              </a:lnSpc>
            </a:pPr>
            <a:r>
              <a:rPr lang="en-US" sz="3335">
                <a:solidFill>
                  <a:srgbClr val="000000"/>
                </a:solidFill>
                <a:latin typeface="Raleway"/>
              </a:rPr>
              <a:t>Include a high-resolution image that is descriptive of your business. </a:t>
            </a:r>
          </a:p>
          <a:p>
            <a:pPr>
              <a:lnSpc>
                <a:spcPts val="4669"/>
              </a:lnSpc>
            </a:pPr>
          </a:p>
          <a:p>
            <a:pPr>
              <a:lnSpc>
                <a:spcPts val="4669"/>
              </a:lnSpc>
            </a:pPr>
            <a:r>
              <a:rPr lang="en-US" sz="3335">
                <a:solidFill>
                  <a:srgbClr val="000000"/>
                </a:solidFill>
                <a:latin typeface="Raleway"/>
              </a:rPr>
              <a:t>Include a compelling tagline for your business comprising of 5-10  words that concisely articulate your blue ocean idea and also can be used for marketing it. </a:t>
            </a:r>
          </a:p>
          <a:p>
            <a:pPr>
              <a:lnSpc>
                <a:spcPts val="4669"/>
              </a:lnSpc>
            </a:pPr>
          </a:p>
        </p:txBody>
      </p:sp>
      <p:grpSp>
        <p:nvGrpSpPr>
          <p:cNvPr name="Group 7" id="7"/>
          <p:cNvGrpSpPr/>
          <p:nvPr/>
        </p:nvGrpSpPr>
        <p:grpSpPr>
          <a:xfrm rot="0">
            <a:off x="1888771" y="1656063"/>
            <a:ext cx="690771" cy="667640"/>
            <a:chOff x="0" y="0"/>
            <a:chExt cx="921028" cy="890187"/>
          </a:xfrm>
        </p:grpSpPr>
        <p:grpSp>
          <p:nvGrpSpPr>
            <p:cNvPr name="Group 8" id="8"/>
            <p:cNvGrpSpPr/>
            <p:nvPr/>
          </p:nvGrpSpPr>
          <p:grpSpPr>
            <a:xfrm rot="0">
              <a:off x="30841" y="0"/>
              <a:ext cx="890187" cy="890187"/>
              <a:chOff x="0" y="0"/>
              <a:chExt cx="812800" cy="812800"/>
            </a:xfrm>
          </p:grpSpPr>
          <p:sp>
            <p:nvSpPr>
              <p:cNvPr name="Freeform 9" id="9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09173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1043D8"/>
              </a:solidFill>
            </p:spPr>
            <p:txBody>
              <a:bodyPr/>
              <a:p/>
            </p:txBody>
          </p:sp>
          <p:sp>
            <p:nvSpPr>
              <p:cNvPr name="TextBox 10" id="10"/>
              <p:cNvSpPr txBox="true"/>
              <p:nvPr/>
            </p:nvSpPr>
            <p:spPr>
              <a:xfrm>
                <a:off x="76200" y="57150"/>
                <a:ext cx="660400" cy="67945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266"/>
                  </a:lnSpc>
                </a:pPr>
              </a:p>
            </p:txBody>
          </p:sp>
        </p:grpSp>
        <p:sp>
          <p:nvSpPr>
            <p:cNvPr name="TextBox 11" id="11"/>
            <p:cNvSpPr txBox="true"/>
            <p:nvPr/>
          </p:nvSpPr>
          <p:spPr>
            <a:xfrm rot="0">
              <a:off x="0" y="-30382"/>
              <a:ext cx="921028" cy="87475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507"/>
                </a:lnSpc>
              </a:pPr>
              <a:r>
                <a:rPr lang="en-US" sz="3933">
                  <a:solidFill>
                    <a:srgbClr val="FFFFFF"/>
                  </a:solidFill>
                  <a:latin typeface="Montserrat Extra-Bold"/>
                </a:rPr>
                <a:t>2</a:t>
              </a:r>
            </a:p>
          </p:txBody>
        </p:sp>
      </p:grpSp>
      <p:pic>
        <p:nvPicPr>
          <p:cNvPr name="Picture 12" id="12">
            <a:hlinkClick r:id="rId3"/>
          </p:cNvPr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15084555" y="629629"/>
            <a:ext cx="2554053" cy="79814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10113993"/>
            <a:ext cx="18288000" cy="346014"/>
            <a:chOff x="0" y="0"/>
            <a:chExt cx="4816593" cy="91131"/>
          </a:xfrm>
        </p:grpSpPr>
        <p:sp>
          <p:nvSpPr>
            <p:cNvPr name="Freeform 3" id="3"/>
            <p:cNvSpPr/>
            <p:nvPr/>
          </p:nvSpPr>
          <p:spPr>
            <a:xfrm>
              <a:off x="0" y="0"/>
              <a:ext cx="4816592" cy="91131"/>
            </a:xfrm>
            <a:custGeom>
              <a:avLst/>
              <a:gdLst/>
              <a:ahLst/>
              <a:cxnLst/>
              <a:rect r="r" b="b" t="t" l="l"/>
              <a:pathLst>
                <a:path h="91131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91131"/>
                  </a:lnTo>
                  <a:lnTo>
                    <a:pt x="0" y="91131"/>
                  </a:lnTo>
                  <a:close/>
                </a:path>
              </a:pathLst>
            </a:custGeom>
            <a:solidFill>
              <a:srgbClr val="1043D8"/>
            </a:solidFill>
          </p:spPr>
          <p:txBody>
            <a:bodyPr/>
            <a:p/>
          </p:txBody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1888771" y="3510867"/>
            <a:ext cx="14510458" cy="9470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652"/>
              </a:lnSpc>
            </a:pPr>
            <a:r>
              <a:rPr lang="en-US" sz="5466">
                <a:solidFill>
                  <a:srgbClr val="000000"/>
                </a:solidFill>
                <a:latin typeface="Montserrat"/>
              </a:rPr>
              <a:t>The Red Ocean Scenario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888771" y="4800884"/>
            <a:ext cx="14510458" cy="29442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669"/>
              </a:lnSpc>
            </a:pPr>
            <a:r>
              <a:rPr lang="en-US" sz="3335">
                <a:solidFill>
                  <a:srgbClr val="000000"/>
                </a:solidFill>
                <a:latin typeface="Raleway"/>
              </a:rPr>
              <a:t>Use the As-Is Strategy Canvas tool to describe the red ocean scenario you are up against </a:t>
            </a:r>
          </a:p>
          <a:p>
            <a:pPr>
              <a:lnSpc>
                <a:spcPts val="4669"/>
              </a:lnSpc>
            </a:pPr>
          </a:p>
          <a:p>
            <a:pPr>
              <a:lnSpc>
                <a:spcPts val="4669"/>
              </a:lnSpc>
            </a:pPr>
            <a:r>
              <a:rPr lang="en-US" sz="3335">
                <a:solidFill>
                  <a:srgbClr val="000000"/>
                </a:solidFill>
                <a:latin typeface="Raleway"/>
              </a:rPr>
              <a:t>Describe who are the major competitors in the market and what do they currently offer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1888771" y="2541888"/>
            <a:ext cx="690771" cy="667640"/>
            <a:chOff x="0" y="0"/>
            <a:chExt cx="921028" cy="890187"/>
          </a:xfrm>
        </p:grpSpPr>
        <p:grpSp>
          <p:nvGrpSpPr>
            <p:cNvPr name="Group 8" id="8"/>
            <p:cNvGrpSpPr/>
            <p:nvPr/>
          </p:nvGrpSpPr>
          <p:grpSpPr>
            <a:xfrm rot="0">
              <a:off x="30841" y="0"/>
              <a:ext cx="890187" cy="890187"/>
              <a:chOff x="0" y="0"/>
              <a:chExt cx="812800" cy="812800"/>
            </a:xfrm>
          </p:grpSpPr>
          <p:sp>
            <p:nvSpPr>
              <p:cNvPr name="Freeform 9" id="9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09173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1043D8"/>
              </a:solidFill>
            </p:spPr>
            <p:txBody>
              <a:bodyPr/>
              <a:p/>
            </p:txBody>
          </p:sp>
          <p:sp>
            <p:nvSpPr>
              <p:cNvPr name="TextBox 10" id="10"/>
              <p:cNvSpPr txBox="true"/>
              <p:nvPr/>
            </p:nvSpPr>
            <p:spPr>
              <a:xfrm>
                <a:off x="76200" y="57150"/>
                <a:ext cx="660400" cy="67945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266"/>
                  </a:lnSpc>
                </a:pPr>
              </a:p>
            </p:txBody>
          </p:sp>
        </p:grpSp>
        <p:sp>
          <p:nvSpPr>
            <p:cNvPr name="TextBox 11" id="11"/>
            <p:cNvSpPr txBox="true"/>
            <p:nvPr/>
          </p:nvSpPr>
          <p:spPr>
            <a:xfrm rot="0">
              <a:off x="0" y="-30382"/>
              <a:ext cx="921028" cy="87475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507"/>
                </a:lnSpc>
              </a:pPr>
              <a:r>
                <a:rPr lang="en-US" sz="3933">
                  <a:solidFill>
                    <a:srgbClr val="FFFFFF"/>
                  </a:solidFill>
                  <a:latin typeface="Montserrat Extra-Bold"/>
                </a:rPr>
                <a:t>3</a:t>
              </a:r>
            </a:p>
          </p:txBody>
        </p:sp>
      </p:grpSp>
      <p:pic>
        <p:nvPicPr>
          <p:cNvPr name="Picture 12" id="12">
            <a:hlinkClick r:id="rId3"/>
          </p:cNvPr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15084555" y="629629"/>
            <a:ext cx="2554053" cy="79814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10113993"/>
            <a:ext cx="18288000" cy="346014"/>
            <a:chOff x="0" y="0"/>
            <a:chExt cx="4816593" cy="91131"/>
          </a:xfrm>
        </p:grpSpPr>
        <p:sp>
          <p:nvSpPr>
            <p:cNvPr name="Freeform 3" id="3"/>
            <p:cNvSpPr/>
            <p:nvPr/>
          </p:nvSpPr>
          <p:spPr>
            <a:xfrm>
              <a:off x="0" y="0"/>
              <a:ext cx="4816592" cy="91131"/>
            </a:xfrm>
            <a:custGeom>
              <a:avLst/>
              <a:gdLst/>
              <a:ahLst/>
              <a:cxnLst/>
              <a:rect r="r" b="b" t="t" l="l"/>
              <a:pathLst>
                <a:path h="91131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91131"/>
                  </a:lnTo>
                  <a:lnTo>
                    <a:pt x="0" y="91131"/>
                  </a:lnTo>
                  <a:close/>
                </a:path>
              </a:pathLst>
            </a:custGeom>
            <a:solidFill>
              <a:srgbClr val="1043D8"/>
            </a:solidFill>
          </p:spPr>
          <p:txBody>
            <a:bodyPr/>
            <a:p/>
          </p:txBody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2625653" y="2019621"/>
            <a:ext cx="13036694" cy="5884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41"/>
              </a:lnSpc>
            </a:pPr>
            <a:r>
              <a:rPr lang="en-US" sz="3457">
                <a:solidFill>
                  <a:srgbClr val="000000"/>
                </a:solidFill>
                <a:latin typeface="Montserrat"/>
              </a:rPr>
              <a:t>The Red Ocean Landscape: Video Gaming Industry 2006</a:t>
            </a:r>
          </a:p>
        </p:txBody>
      </p:sp>
      <p:pic>
        <p:nvPicPr>
          <p:cNvPr name="Picture 6" id="6"/>
          <p:cNvPicPr>
            <a:picLocks noChangeAspect="true"/>
          </p:cNvPicPr>
          <p:nvPr/>
        </p:nvPicPr>
        <p:blipFill>
          <a:blip r:embed="rId2"/>
          <a:srcRect l="0" t="6298" r="0" b="0"/>
          <a:stretch>
            <a:fillRect/>
          </a:stretch>
        </p:blipFill>
        <p:spPr>
          <a:xfrm flipH="false" flipV="false" rot="0">
            <a:off x="3072714" y="2967309"/>
            <a:ext cx="12142572" cy="6290991"/>
          </a:xfrm>
          <a:prstGeom prst="rect">
            <a:avLst/>
          </a:prstGeom>
        </p:spPr>
      </p:pic>
      <p:pic>
        <p:nvPicPr>
          <p:cNvPr name="Picture 7" id="7">
            <a:hlinkClick r:id="rId4"/>
          </p:cNvPr>
          <p:cNvPicPr>
            <a:picLocks noChangeAspect="true"/>
          </p:cNvPicPr>
          <p:nvPr/>
        </p:nvPicPr>
        <p:blipFill>
          <a:blip r:embed="rId3"/>
          <a:srcRect l="0" t="0" r="0" b="0"/>
          <a:stretch>
            <a:fillRect/>
          </a:stretch>
        </p:blipFill>
        <p:spPr>
          <a:xfrm flipH="false" flipV="false" rot="0">
            <a:off x="15084555" y="629629"/>
            <a:ext cx="2554053" cy="79814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10113993"/>
            <a:ext cx="18288000" cy="346014"/>
            <a:chOff x="0" y="0"/>
            <a:chExt cx="4816593" cy="91131"/>
          </a:xfrm>
        </p:grpSpPr>
        <p:sp>
          <p:nvSpPr>
            <p:cNvPr name="Freeform 3" id="3"/>
            <p:cNvSpPr/>
            <p:nvPr/>
          </p:nvSpPr>
          <p:spPr>
            <a:xfrm>
              <a:off x="0" y="0"/>
              <a:ext cx="4816592" cy="91131"/>
            </a:xfrm>
            <a:custGeom>
              <a:avLst/>
              <a:gdLst/>
              <a:ahLst/>
              <a:cxnLst/>
              <a:rect r="r" b="b" t="t" l="l"/>
              <a:pathLst>
                <a:path h="91131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91131"/>
                  </a:lnTo>
                  <a:lnTo>
                    <a:pt x="0" y="91131"/>
                  </a:lnTo>
                  <a:close/>
                </a:path>
              </a:pathLst>
            </a:custGeom>
            <a:solidFill>
              <a:srgbClr val="1043D8"/>
            </a:solidFill>
          </p:spPr>
          <p:txBody>
            <a:bodyPr/>
            <a:p/>
          </p:txBody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1888771" y="2329767"/>
            <a:ext cx="14510458" cy="9470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652"/>
              </a:lnSpc>
            </a:pPr>
            <a:r>
              <a:rPr lang="en-US" sz="5466">
                <a:solidFill>
                  <a:srgbClr val="000000"/>
                </a:solidFill>
                <a:latin typeface="Montserrat"/>
              </a:rPr>
              <a:t>Your Target Market 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888771" y="3619784"/>
            <a:ext cx="15370529" cy="53064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669"/>
              </a:lnSpc>
            </a:pPr>
            <a:r>
              <a:rPr lang="en-US" sz="3335">
                <a:solidFill>
                  <a:srgbClr val="000000"/>
                </a:solidFill>
                <a:latin typeface="Raleway"/>
              </a:rPr>
              <a:t>Use the Three Tiers of Noncustomers framework to describe the market that you plan to target. </a:t>
            </a:r>
          </a:p>
          <a:p>
            <a:pPr>
              <a:lnSpc>
                <a:spcPts val="4669"/>
              </a:lnSpc>
            </a:pPr>
          </a:p>
          <a:p>
            <a:pPr>
              <a:lnSpc>
                <a:spcPts val="4669"/>
              </a:lnSpc>
            </a:pPr>
            <a:r>
              <a:rPr lang="en-US" sz="3335">
                <a:solidFill>
                  <a:srgbClr val="000000"/>
                </a:solidFill>
                <a:latin typeface="Raleway"/>
              </a:rPr>
              <a:t>Describe who are the customers that the industry players generally go after and if there are any groups of noncustomers that competitors seem to have ignored.</a:t>
            </a:r>
          </a:p>
          <a:p>
            <a:pPr>
              <a:lnSpc>
                <a:spcPts val="4669"/>
              </a:lnSpc>
            </a:pPr>
          </a:p>
          <a:p>
            <a:pPr>
              <a:lnSpc>
                <a:spcPts val="4669"/>
              </a:lnSpc>
            </a:pPr>
            <a:r>
              <a:rPr lang="en-US" sz="3335">
                <a:solidFill>
                  <a:srgbClr val="000000"/>
                </a:solidFill>
                <a:latin typeface="Raleway"/>
              </a:rPr>
              <a:t>Describe how your target market is not a small niche but is potentially a huge blue ocean.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1888771" y="1360788"/>
            <a:ext cx="690771" cy="667640"/>
            <a:chOff x="0" y="0"/>
            <a:chExt cx="921028" cy="890187"/>
          </a:xfrm>
        </p:grpSpPr>
        <p:grpSp>
          <p:nvGrpSpPr>
            <p:cNvPr name="Group 8" id="8"/>
            <p:cNvGrpSpPr/>
            <p:nvPr/>
          </p:nvGrpSpPr>
          <p:grpSpPr>
            <a:xfrm rot="0">
              <a:off x="30841" y="0"/>
              <a:ext cx="890187" cy="890187"/>
              <a:chOff x="0" y="0"/>
              <a:chExt cx="812800" cy="812800"/>
            </a:xfrm>
          </p:grpSpPr>
          <p:sp>
            <p:nvSpPr>
              <p:cNvPr name="Freeform 9" id="9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09173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1043D8"/>
              </a:solidFill>
            </p:spPr>
            <p:txBody>
              <a:bodyPr/>
              <a:p/>
            </p:txBody>
          </p:sp>
          <p:sp>
            <p:nvSpPr>
              <p:cNvPr name="TextBox 10" id="10"/>
              <p:cNvSpPr txBox="true"/>
              <p:nvPr/>
            </p:nvSpPr>
            <p:spPr>
              <a:xfrm>
                <a:off x="76200" y="57150"/>
                <a:ext cx="660400" cy="67945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266"/>
                  </a:lnSpc>
                </a:pPr>
              </a:p>
            </p:txBody>
          </p:sp>
        </p:grpSp>
        <p:sp>
          <p:nvSpPr>
            <p:cNvPr name="TextBox 11" id="11"/>
            <p:cNvSpPr txBox="true"/>
            <p:nvPr/>
          </p:nvSpPr>
          <p:spPr>
            <a:xfrm rot="0">
              <a:off x="0" y="-30382"/>
              <a:ext cx="921028" cy="87475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507"/>
                </a:lnSpc>
              </a:pPr>
              <a:r>
                <a:rPr lang="en-US" sz="3933">
                  <a:solidFill>
                    <a:srgbClr val="FFFFFF"/>
                  </a:solidFill>
                  <a:latin typeface="Montserrat Extra-Bold"/>
                </a:rPr>
                <a:t>4</a:t>
              </a:r>
            </a:p>
          </p:txBody>
        </p:sp>
      </p:grpSp>
      <p:pic>
        <p:nvPicPr>
          <p:cNvPr name="Picture 12" id="12">
            <a:hlinkClick r:id="rId3"/>
          </p:cNvPr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15084555" y="629629"/>
            <a:ext cx="2554053" cy="79814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10113993"/>
            <a:ext cx="18288000" cy="346014"/>
            <a:chOff x="0" y="0"/>
            <a:chExt cx="4816593" cy="91131"/>
          </a:xfrm>
        </p:grpSpPr>
        <p:sp>
          <p:nvSpPr>
            <p:cNvPr name="Freeform 3" id="3"/>
            <p:cNvSpPr/>
            <p:nvPr/>
          </p:nvSpPr>
          <p:spPr>
            <a:xfrm>
              <a:off x="0" y="0"/>
              <a:ext cx="4816592" cy="91131"/>
            </a:xfrm>
            <a:custGeom>
              <a:avLst/>
              <a:gdLst/>
              <a:ahLst/>
              <a:cxnLst/>
              <a:rect r="r" b="b" t="t" l="l"/>
              <a:pathLst>
                <a:path h="91131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91131"/>
                  </a:lnTo>
                  <a:lnTo>
                    <a:pt x="0" y="91131"/>
                  </a:lnTo>
                  <a:close/>
                </a:path>
              </a:pathLst>
            </a:custGeom>
            <a:solidFill>
              <a:srgbClr val="1043D8"/>
            </a:solidFill>
          </p:spPr>
          <p:txBody>
            <a:bodyPr/>
            <a:p/>
          </p:txBody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pic>
        <p:nvPicPr>
          <p:cNvPr name="Picture 5" id="5"/>
          <p:cNvPicPr>
            <a:picLocks noChangeAspect="true"/>
          </p:cNvPicPr>
          <p:nvPr/>
        </p:nvPicPr>
        <p:blipFill>
          <a:blip r:embed="rId2"/>
          <a:srcRect l="0" t="12909" r="0" b="0"/>
          <a:stretch>
            <a:fillRect/>
          </a:stretch>
        </p:blipFill>
        <p:spPr>
          <a:xfrm flipH="false" flipV="false" rot="0">
            <a:off x="2289811" y="3150632"/>
            <a:ext cx="13708378" cy="5461958"/>
          </a:xfrm>
          <a:prstGeom prst="rect">
            <a:avLst/>
          </a:prstGeom>
        </p:spPr>
      </p:pic>
      <p:sp>
        <p:nvSpPr>
          <p:cNvPr name="TextBox 6" id="6"/>
          <p:cNvSpPr txBox="true"/>
          <p:nvPr/>
        </p:nvSpPr>
        <p:spPr>
          <a:xfrm rot="0">
            <a:off x="2625653" y="2019621"/>
            <a:ext cx="13036694" cy="5884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41"/>
              </a:lnSpc>
            </a:pPr>
            <a:r>
              <a:rPr lang="en-US" sz="3457">
                <a:solidFill>
                  <a:srgbClr val="000000"/>
                </a:solidFill>
                <a:latin typeface="Montserrat"/>
              </a:rPr>
              <a:t>Example: The Market for Video Game Consoles</a:t>
            </a:r>
          </a:p>
        </p:txBody>
      </p:sp>
      <p:pic>
        <p:nvPicPr>
          <p:cNvPr name="Picture 7" id="7">
            <a:hlinkClick r:id="rId4"/>
          </p:cNvPr>
          <p:cNvPicPr>
            <a:picLocks noChangeAspect="true"/>
          </p:cNvPicPr>
          <p:nvPr/>
        </p:nvPicPr>
        <p:blipFill>
          <a:blip r:embed="rId3"/>
          <a:srcRect l="0" t="0" r="0" b="0"/>
          <a:stretch>
            <a:fillRect/>
          </a:stretch>
        </p:blipFill>
        <p:spPr>
          <a:xfrm flipH="false" flipV="false" rot="0">
            <a:off x="15084555" y="629629"/>
            <a:ext cx="2554053" cy="79814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10113993"/>
            <a:ext cx="18288000" cy="346014"/>
            <a:chOff x="0" y="0"/>
            <a:chExt cx="4816593" cy="91131"/>
          </a:xfrm>
        </p:grpSpPr>
        <p:sp>
          <p:nvSpPr>
            <p:cNvPr name="Freeform 3" id="3"/>
            <p:cNvSpPr/>
            <p:nvPr/>
          </p:nvSpPr>
          <p:spPr>
            <a:xfrm>
              <a:off x="0" y="0"/>
              <a:ext cx="4816592" cy="91131"/>
            </a:xfrm>
            <a:custGeom>
              <a:avLst/>
              <a:gdLst/>
              <a:ahLst/>
              <a:cxnLst/>
              <a:rect r="r" b="b" t="t" l="l"/>
              <a:pathLst>
                <a:path h="91131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91131"/>
                  </a:lnTo>
                  <a:lnTo>
                    <a:pt x="0" y="91131"/>
                  </a:lnTo>
                  <a:close/>
                </a:path>
              </a:pathLst>
            </a:custGeom>
            <a:solidFill>
              <a:srgbClr val="1043D8"/>
            </a:solidFill>
          </p:spPr>
          <p:txBody>
            <a:bodyPr/>
            <a:p/>
          </p:txBody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1888771" y="2105330"/>
            <a:ext cx="14510458" cy="9470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652"/>
              </a:lnSpc>
            </a:pPr>
            <a:r>
              <a:rPr lang="en-US" sz="5466">
                <a:solidFill>
                  <a:srgbClr val="000000"/>
                </a:solidFill>
                <a:latin typeface="Montserrat"/>
              </a:rPr>
              <a:t>Your Blue Ocean Solution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888771" y="3395347"/>
            <a:ext cx="15370529" cy="47158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669"/>
              </a:lnSpc>
            </a:pPr>
            <a:r>
              <a:rPr lang="en-US" sz="3335">
                <a:solidFill>
                  <a:srgbClr val="000000"/>
                </a:solidFill>
                <a:latin typeface="Raleway"/>
              </a:rPr>
              <a:t>Describe your blue ocean idea using the Eliminate-Reduce–Raise-Create (ERRC) Grid.</a:t>
            </a:r>
          </a:p>
          <a:p>
            <a:pPr>
              <a:lnSpc>
                <a:spcPts val="4669"/>
              </a:lnSpc>
            </a:pPr>
          </a:p>
          <a:p>
            <a:pPr>
              <a:lnSpc>
                <a:spcPts val="4669"/>
              </a:lnSpc>
            </a:pPr>
            <a:r>
              <a:rPr lang="en-US" sz="3335">
                <a:solidFill>
                  <a:srgbClr val="000000"/>
                </a:solidFill>
                <a:latin typeface="Raleway"/>
              </a:rPr>
              <a:t>- What factors have you eliminated that the industry takes for granted?</a:t>
            </a:r>
          </a:p>
          <a:p>
            <a:pPr>
              <a:lnSpc>
                <a:spcPts val="4669"/>
              </a:lnSpc>
            </a:pPr>
            <a:r>
              <a:rPr lang="en-US" sz="3335">
                <a:solidFill>
                  <a:srgbClr val="000000"/>
                </a:solidFill>
                <a:latin typeface="Raleway"/>
              </a:rPr>
              <a:t>- What factors have you reduced well below the industry standard?</a:t>
            </a:r>
          </a:p>
          <a:p>
            <a:pPr>
              <a:lnSpc>
                <a:spcPts val="4669"/>
              </a:lnSpc>
            </a:pPr>
            <a:r>
              <a:rPr lang="en-US" sz="3335">
                <a:solidFill>
                  <a:srgbClr val="000000"/>
                </a:solidFill>
                <a:latin typeface="Raleway"/>
              </a:rPr>
              <a:t>- What factors have you raised well above the industry standards?</a:t>
            </a:r>
          </a:p>
          <a:p>
            <a:pPr>
              <a:lnSpc>
                <a:spcPts val="4669"/>
              </a:lnSpc>
            </a:pPr>
            <a:r>
              <a:rPr lang="en-US" sz="3335">
                <a:solidFill>
                  <a:srgbClr val="000000"/>
                </a:solidFill>
                <a:latin typeface="Raleway"/>
              </a:rPr>
              <a:t>- What factors have you created that the industry never offered?</a:t>
            </a:r>
          </a:p>
          <a:p>
            <a:pPr>
              <a:lnSpc>
                <a:spcPts val="4669"/>
              </a:lnSpc>
            </a:pPr>
          </a:p>
        </p:txBody>
      </p:sp>
      <p:grpSp>
        <p:nvGrpSpPr>
          <p:cNvPr name="Group 7" id="7"/>
          <p:cNvGrpSpPr/>
          <p:nvPr/>
        </p:nvGrpSpPr>
        <p:grpSpPr>
          <a:xfrm rot="0">
            <a:off x="1888771" y="1136351"/>
            <a:ext cx="690771" cy="667640"/>
            <a:chOff x="0" y="0"/>
            <a:chExt cx="921028" cy="890187"/>
          </a:xfrm>
        </p:grpSpPr>
        <p:grpSp>
          <p:nvGrpSpPr>
            <p:cNvPr name="Group 8" id="8"/>
            <p:cNvGrpSpPr/>
            <p:nvPr/>
          </p:nvGrpSpPr>
          <p:grpSpPr>
            <a:xfrm rot="0">
              <a:off x="30841" y="0"/>
              <a:ext cx="890187" cy="890187"/>
              <a:chOff x="0" y="0"/>
              <a:chExt cx="812800" cy="812800"/>
            </a:xfrm>
          </p:grpSpPr>
          <p:sp>
            <p:nvSpPr>
              <p:cNvPr name="Freeform 9" id="9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09173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1043D8"/>
              </a:solidFill>
            </p:spPr>
            <p:txBody>
              <a:bodyPr/>
              <a:p/>
            </p:txBody>
          </p:sp>
          <p:sp>
            <p:nvSpPr>
              <p:cNvPr name="TextBox 10" id="10"/>
              <p:cNvSpPr txBox="true"/>
              <p:nvPr/>
            </p:nvSpPr>
            <p:spPr>
              <a:xfrm>
                <a:off x="76200" y="57150"/>
                <a:ext cx="660400" cy="67945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266"/>
                  </a:lnSpc>
                </a:pPr>
              </a:p>
            </p:txBody>
          </p:sp>
        </p:grpSp>
        <p:sp>
          <p:nvSpPr>
            <p:cNvPr name="TextBox 11" id="11"/>
            <p:cNvSpPr txBox="true"/>
            <p:nvPr/>
          </p:nvSpPr>
          <p:spPr>
            <a:xfrm rot="0">
              <a:off x="0" y="-30382"/>
              <a:ext cx="921028" cy="87475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507"/>
                </a:lnSpc>
              </a:pPr>
              <a:r>
                <a:rPr lang="en-US" sz="3933">
                  <a:solidFill>
                    <a:srgbClr val="FFFFFF"/>
                  </a:solidFill>
                  <a:latin typeface="Montserrat Extra-Bold"/>
                </a:rPr>
                <a:t>5</a:t>
              </a:r>
            </a:p>
          </p:txBody>
        </p:sp>
      </p:grpSp>
      <p:sp>
        <p:nvSpPr>
          <p:cNvPr name="TextBox 12" id="12"/>
          <p:cNvSpPr txBox="true"/>
          <p:nvPr/>
        </p:nvSpPr>
        <p:spPr>
          <a:xfrm rot="0">
            <a:off x="1888771" y="7978071"/>
            <a:ext cx="15370529" cy="11725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669"/>
              </a:lnSpc>
            </a:pPr>
            <a:r>
              <a:rPr lang="en-US" sz="3335">
                <a:solidFill>
                  <a:srgbClr val="000000"/>
                </a:solidFill>
                <a:latin typeface="Raleway"/>
              </a:rPr>
              <a:t>Use the To-Be Strategy Canvas to show your blue ocean solution stands apart from other industry players shown on the AS-IS Strategy Canvas.</a:t>
            </a:r>
          </a:p>
        </p:txBody>
      </p:sp>
      <p:pic>
        <p:nvPicPr>
          <p:cNvPr name="Picture 13" id="13">
            <a:hlinkClick r:id="rId3"/>
          </p:cNvPr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15084555" y="629629"/>
            <a:ext cx="2554053" cy="79814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10113993"/>
            <a:ext cx="18288000" cy="346014"/>
            <a:chOff x="0" y="0"/>
            <a:chExt cx="4816593" cy="91131"/>
          </a:xfrm>
        </p:grpSpPr>
        <p:sp>
          <p:nvSpPr>
            <p:cNvPr name="Freeform 3" id="3"/>
            <p:cNvSpPr/>
            <p:nvPr/>
          </p:nvSpPr>
          <p:spPr>
            <a:xfrm>
              <a:off x="0" y="0"/>
              <a:ext cx="4816592" cy="91131"/>
            </a:xfrm>
            <a:custGeom>
              <a:avLst/>
              <a:gdLst/>
              <a:ahLst/>
              <a:cxnLst/>
              <a:rect r="r" b="b" t="t" l="l"/>
              <a:pathLst>
                <a:path h="91131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91131"/>
                  </a:lnTo>
                  <a:lnTo>
                    <a:pt x="0" y="91131"/>
                  </a:lnTo>
                  <a:close/>
                </a:path>
              </a:pathLst>
            </a:custGeom>
            <a:solidFill>
              <a:srgbClr val="1043D8"/>
            </a:solidFill>
          </p:spPr>
          <p:txBody>
            <a:bodyPr/>
            <a:p/>
          </p:txBody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pic>
        <p:nvPicPr>
          <p:cNvPr name="Picture 5" id="5"/>
          <p:cNvPicPr>
            <a:picLocks noChangeAspect="true"/>
          </p:cNvPicPr>
          <p:nvPr/>
        </p:nvPicPr>
        <p:blipFill>
          <a:blip r:embed="rId2"/>
          <a:srcRect l="12825" t="12630" r="12987" b="0"/>
          <a:stretch>
            <a:fillRect/>
          </a:stretch>
        </p:blipFill>
        <p:spPr>
          <a:xfrm flipH="false" flipV="false" rot="0">
            <a:off x="3008349" y="2903823"/>
            <a:ext cx="12271302" cy="6129972"/>
          </a:xfrm>
          <a:prstGeom prst="rect">
            <a:avLst/>
          </a:prstGeom>
        </p:spPr>
      </p:pic>
      <p:sp>
        <p:nvSpPr>
          <p:cNvPr name="TextBox 6" id="6"/>
          <p:cNvSpPr txBox="true"/>
          <p:nvPr/>
        </p:nvSpPr>
        <p:spPr>
          <a:xfrm rot="0">
            <a:off x="2625653" y="2019621"/>
            <a:ext cx="13036694" cy="5884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41"/>
              </a:lnSpc>
            </a:pPr>
            <a:r>
              <a:rPr lang="en-US" sz="3457">
                <a:solidFill>
                  <a:srgbClr val="000000"/>
                </a:solidFill>
                <a:latin typeface="Montserrat"/>
              </a:rPr>
              <a:t>Example 2: Shake Shack</a:t>
            </a:r>
          </a:p>
        </p:txBody>
      </p:sp>
      <p:pic>
        <p:nvPicPr>
          <p:cNvPr name="Picture 7" id="7">
            <a:hlinkClick r:id="rId4"/>
          </p:cNvPr>
          <p:cNvPicPr>
            <a:picLocks noChangeAspect="true"/>
          </p:cNvPicPr>
          <p:nvPr/>
        </p:nvPicPr>
        <p:blipFill>
          <a:blip r:embed="rId3"/>
          <a:srcRect l="0" t="0" r="0" b="0"/>
          <a:stretch>
            <a:fillRect/>
          </a:stretch>
        </p:blipFill>
        <p:spPr>
          <a:xfrm flipH="false" flipV="false" rot="0">
            <a:off x="15084555" y="629629"/>
            <a:ext cx="2554053" cy="79814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10113993"/>
            <a:ext cx="18288000" cy="346014"/>
            <a:chOff x="0" y="0"/>
            <a:chExt cx="4816593" cy="91131"/>
          </a:xfrm>
        </p:grpSpPr>
        <p:sp>
          <p:nvSpPr>
            <p:cNvPr name="Freeform 3" id="3"/>
            <p:cNvSpPr/>
            <p:nvPr/>
          </p:nvSpPr>
          <p:spPr>
            <a:xfrm>
              <a:off x="0" y="0"/>
              <a:ext cx="4816592" cy="91131"/>
            </a:xfrm>
            <a:custGeom>
              <a:avLst/>
              <a:gdLst/>
              <a:ahLst/>
              <a:cxnLst/>
              <a:rect r="r" b="b" t="t" l="l"/>
              <a:pathLst>
                <a:path h="91131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91131"/>
                  </a:lnTo>
                  <a:lnTo>
                    <a:pt x="0" y="91131"/>
                  </a:lnTo>
                  <a:close/>
                </a:path>
              </a:pathLst>
            </a:custGeom>
            <a:solidFill>
              <a:srgbClr val="1043D8"/>
            </a:solidFill>
          </p:spPr>
          <p:txBody>
            <a:bodyPr/>
            <a:p/>
          </p:txBody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pic>
        <p:nvPicPr>
          <p:cNvPr name="Picture 5" id="5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2820479" y="2608064"/>
            <a:ext cx="12647041" cy="6650236"/>
          </a:xfrm>
          <a:prstGeom prst="rect">
            <a:avLst/>
          </a:prstGeom>
        </p:spPr>
      </p:pic>
      <p:sp>
        <p:nvSpPr>
          <p:cNvPr name="TextBox 6" id="6"/>
          <p:cNvSpPr txBox="true"/>
          <p:nvPr/>
        </p:nvSpPr>
        <p:spPr>
          <a:xfrm rot="0">
            <a:off x="2625653" y="2019621"/>
            <a:ext cx="13036694" cy="5884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41"/>
              </a:lnSpc>
            </a:pPr>
            <a:r>
              <a:rPr lang="en-US" sz="3457">
                <a:solidFill>
                  <a:srgbClr val="000000"/>
                </a:solidFill>
                <a:latin typeface="Montserrat"/>
              </a:rPr>
              <a:t>Nintendo Wii’s Blue Ocean Strategy</a:t>
            </a:r>
          </a:p>
        </p:txBody>
      </p:sp>
      <p:pic>
        <p:nvPicPr>
          <p:cNvPr name="Picture 7" id="7">
            <a:hlinkClick r:id="rId4"/>
          </p:cNvPr>
          <p:cNvPicPr>
            <a:picLocks noChangeAspect="true"/>
          </p:cNvPicPr>
          <p:nvPr/>
        </p:nvPicPr>
        <p:blipFill>
          <a:blip r:embed="rId3"/>
          <a:srcRect l="0" t="0" r="0" b="0"/>
          <a:stretch>
            <a:fillRect/>
          </a:stretch>
        </p:blipFill>
        <p:spPr>
          <a:xfrm flipH="false" flipV="false" rot="0">
            <a:off x="15084555" y="629629"/>
            <a:ext cx="2554053" cy="79814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10113993"/>
            <a:ext cx="18288000" cy="346014"/>
            <a:chOff x="0" y="0"/>
            <a:chExt cx="4816593" cy="91131"/>
          </a:xfrm>
        </p:grpSpPr>
        <p:sp>
          <p:nvSpPr>
            <p:cNvPr name="Freeform 3" id="3"/>
            <p:cNvSpPr/>
            <p:nvPr/>
          </p:nvSpPr>
          <p:spPr>
            <a:xfrm>
              <a:off x="0" y="0"/>
              <a:ext cx="4816592" cy="91131"/>
            </a:xfrm>
            <a:custGeom>
              <a:avLst/>
              <a:gdLst/>
              <a:ahLst/>
              <a:cxnLst/>
              <a:rect r="r" b="b" t="t" l="l"/>
              <a:pathLst>
                <a:path h="91131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91131"/>
                  </a:lnTo>
                  <a:lnTo>
                    <a:pt x="0" y="91131"/>
                  </a:lnTo>
                  <a:close/>
                </a:path>
              </a:pathLst>
            </a:custGeom>
            <a:solidFill>
              <a:srgbClr val="1043D8"/>
            </a:solidFill>
          </p:spPr>
          <p:txBody>
            <a:bodyPr/>
            <a:p/>
          </p:txBody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1888771" y="2329767"/>
            <a:ext cx="14510458" cy="9470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652"/>
              </a:lnSpc>
            </a:pPr>
            <a:r>
              <a:rPr lang="en-US" sz="5466">
                <a:solidFill>
                  <a:srgbClr val="000000"/>
                </a:solidFill>
                <a:latin typeface="Montserrat"/>
              </a:rPr>
              <a:t>Your Results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888771" y="3619784"/>
            <a:ext cx="15370529" cy="53064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669"/>
              </a:lnSpc>
            </a:pPr>
            <a:r>
              <a:rPr lang="en-US" sz="3335">
                <a:solidFill>
                  <a:srgbClr val="000000"/>
                </a:solidFill>
                <a:latin typeface="Raleway"/>
              </a:rPr>
              <a:t>Describe any milestones that you have achieved so far. For example:</a:t>
            </a:r>
          </a:p>
          <a:p>
            <a:pPr>
              <a:lnSpc>
                <a:spcPts val="4669"/>
              </a:lnSpc>
            </a:pPr>
            <a:r>
              <a:rPr lang="en-US" sz="3335">
                <a:solidFill>
                  <a:srgbClr val="000000"/>
                </a:solidFill>
                <a:latin typeface="Raleway"/>
              </a:rPr>
              <a:t> </a:t>
            </a:r>
          </a:p>
          <a:p>
            <a:pPr>
              <a:lnSpc>
                <a:spcPts val="4669"/>
              </a:lnSpc>
            </a:pPr>
            <a:r>
              <a:rPr lang="en-US" sz="3335">
                <a:solidFill>
                  <a:srgbClr val="000000"/>
                </a:solidFill>
                <a:latin typeface="Raleway"/>
              </a:rPr>
              <a:t>- Is the product, prototype, or sample developed?</a:t>
            </a:r>
          </a:p>
          <a:p>
            <a:pPr>
              <a:lnSpc>
                <a:spcPts val="4669"/>
              </a:lnSpc>
            </a:pPr>
            <a:r>
              <a:rPr lang="en-US" sz="3335">
                <a:solidFill>
                  <a:srgbClr val="000000"/>
                </a:solidFill>
                <a:latin typeface="Raleway"/>
              </a:rPr>
              <a:t>- Have first customers been acquired? </a:t>
            </a:r>
          </a:p>
          <a:p>
            <a:pPr>
              <a:lnSpc>
                <a:spcPts val="4669"/>
              </a:lnSpc>
            </a:pPr>
            <a:r>
              <a:rPr lang="en-US" sz="3335">
                <a:solidFill>
                  <a:srgbClr val="000000"/>
                </a:solidFill>
                <a:latin typeface="Raleway"/>
              </a:rPr>
              <a:t>- Has a website been created? </a:t>
            </a:r>
          </a:p>
          <a:p>
            <a:pPr>
              <a:lnSpc>
                <a:spcPts val="4669"/>
              </a:lnSpc>
            </a:pPr>
            <a:r>
              <a:rPr lang="en-US" sz="3335">
                <a:solidFill>
                  <a:srgbClr val="000000"/>
                </a:solidFill>
                <a:latin typeface="Raleway"/>
              </a:rPr>
              <a:t>- Have you lined up key partners and business advisors?</a:t>
            </a:r>
          </a:p>
          <a:p>
            <a:pPr>
              <a:lnSpc>
                <a:spcPts val="4669"/>
              </a:lnSpc>
            </a:pPr>
            <a:r>
              <a:rPr lang="en-US" sz="3335">
                <a:solidFill>
                  <a:srgbClr val="000000"/>
                </a:solidFill>
                <a:latin typeface="Raleway"/>
              </a:rPr>
              <a:t>- Have you raised any money to fund the business?</a:t>
            </a:r>
          </a:p>
          <a:p>
            <a:pPr>
              <a:lnSpc>
                <a:spcPts val="4669"/>
              </a:lnSpc>
            </a:pPr>
            <a:r>
              <a:rPr lang="en-US" sz="3335">
                <a:solidFill>
                  <a:srgbClr val="000000"/>
                </a:solidFill>
                <a:latin typeface="Raleway"/>
              </a:rPr>
              <a:t>- Have you filed for intellectual property, such as a patent? </a:t>
            </a:r>
          </a:p>
          <a:p>
            <a:pPr>
              <a:lnSpc>
                <a:spcPts val="4669"/>
              </a:lnSpc>
            </a:pPr>
          </a:p>
        </p:txBody>
      </p:sp>
      <p:grpSp>
        <p:nvGrpSpPr>
          <p:cNvPr name="Group 7" id="7"/>
          <p:cNvGrpSpPr/>
          <p:nvPr/>
        </p:nvGrpSpPr>
        <p:grpSpPr>
          <a:xfrm rot="0">
            <a:off x="1888771" y="1360788"/>
            <a:ext cx="690771" cy="667640"/>
            <a:chOff x="0" y="0"/>
            <a:chExt cx="921028" cy="890187"/>
          </a:xfrm>
        </p:grpSpPr>
        <p:grpSp>
          <p:nvGrpSpPr>
            <p:cNvPr name="Group 8" id="8"/>
            <p:cNvGrpSpPr/>
            <p:nvPr/>
          </p:nvGrpSpPr>
          <p:grpSpPr>
            <a:xfrm rot="0">
              <a:off x="30841" y="0"/>
              <a:ext cx="890187" cy="890187"/>
              <a:chOff x="0" y="0"/>
              <a:chExt cx="812800" cy="812800"/>
            </a:xfrm>
          </p:grpSpPr>
          <p:sp>
            <p:nvSpPr>
              <p:cNvPr name="Freeform 9" id="9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09173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1043D8"/>
              </a:solidFill>
            </p:spPr>
            <p:txBody>
              <a:bodyPr/>
              <a:p/>
            </p:txBody>
          </p:sp>
          <p:sp>
            <p:nvSpPr>
              <p:cNvPr name="TextBox 10" id="10"/>
              <p:cNvSpPr txBox="true"/>
              <p:nvPr/>
            </p:nvSpPr>
            <p:spPr>
              <a:xfrm>
                <a:off x="76200" y="57150"/>
                <a:ext cx="660400" cy="67945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266"/>
                  </a:lnSpc>
                </a:pPr>
              </a:p>
            </p:txBody>
          </p:sp>
        </p:grpSp>
        <p:sp>
          <p:nvSpPr>
            <p:cNvPr name="TextBox 11" id="11"/>
            <p:cNvSpPr txBox="true"/>
            <p:nvPr/>
          </p:nvSpPr>
          <p:spPr>
            <a:xfrm rot="0">
              <a:off x="0" y="-30382"/>
              <a:ext cx="921028" cy="87475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507"/>
                </a:lnSpc>
              </a:pPr>
              <a:r>
                <a:rPr lang="en-US" sz="3933">
                  <a:solidFill>
                    <a:srgbClr val="FFFFFF"/>
                  </a:solidFill>
                  <a:latin typeface="Montserrat Extra-Bold"/>
                </a:rPr>
                <a:t>6</a:t>
              </a:r>
            </a:p>
          </p:txBody>
        </p:sp>
      </p:grpSp>
      <p:pic>
        <p:nvPicPr>
          <p:cNvPr name="Picture 12" id="12">
            <a:hlinkClick r:id="rId3"/>
          </p:cNvPr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15084555" y="629629"/>
            <a:ext cx="2554053" cy="79814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pSp>
        <p:nvGrpSpPr>
          <p:cNvPr name="Group 2" id="2"/>
          <p:cNvGrpSpPr/>
          <p:nvPr/>
        </p:nvGrpSpPr>
        <p:grpSpPr>
          <a:xfrm rot="0">
            <a:off x="0" y="10113993"/>
            <a:ext cx="18288000" cy="346014"/>
            <a:chOff x="0" y="0"/>
            <a:chExt cx="4816593" cy="91131"/>
          </a:xfrm>
        </p:grpSpPr>
        <p:sp>
          <p:nvSpPr>
            <p:cNvPr name="Freeform 3" id="3"/>
            <p:cNvSpPr/>
            <p:nvPr/>
          </p:nvSpPr>
          <p:spPr>
            <a:xfrm>
              <a:off x="0" y="0"/>
              <a:ext cx="4816592" cy="91131"/>
            </a:xfrm>
            <a:custGeom>
              <a:avLst/>
              <a:gdLst/>
              <a:ahLst/>
              <a:cxnLst/>
              <a:rect r="r" b="b" t="t" l="l"/>
              <a:pathLst>
                <a:path h="91131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91131"/>
                  </a:lnTo>
                  <a:lnTo>
                    <a:pt x="0" y="91131"/>
                  </a:lnTo>
                  <a:close/>
                </a:path>
              </a:pathLst>
            </a:custGeom>
            <a:solidFill>
              <a:srgbClr val="1043D8"/>
            </a:solidFill>
          </p:spPr>
          <p:txBody>
            <a:bodyPr/>
            <a:p/>
          </p:txBody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1888771" y="2329767"/>
            <a:ext cx="14510458" cy="9470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652"/>
              </a:lnSpc>
            </a:pPr>
            <a:r>
              <a:rPr lang="en-US" sz="5466">
                <a:solidFill>
                  <a:srgbClr val="000000"/>
                </a:solidFill>
                <a:latin typeface="Montserrat"/>
              </a:rPr>
              <a:t>The Numbers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888771" y="3619784"/>
            <a:ext cx="15370529" cy="53064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669"/>
              </a:lnSpc>
            </a:pPr>
            <a:r>
              <a:rPr lang="en-US" sz="3335">
                <a:solidFill>
                  <a:srgbClr val="000000"/>
                </a:solidFill>
                <a:latin typeface="Raleway"/>
              </a:rPr>
              <a:t>Show that the money works. You don't need a five-year forecast.</a:t>
            </a:r>
          </a:p>
          <a:p>
            <a:pPr>
              <a:lnSpc>
                <a:spcPts val="4669"/>
              </a:lnSpc>
            </a:pPr>
            <a:r>
              <a:rPr lang="en-US" sz="3335">
                <a:solidFill>
                  <a:srgbClr val="000000"/>
                </a:solidFill>
                <a:latin typeface="Raleway"/>
              </a:rPr>
              <a:t/>
            </a:r>
          </a:p>
          <a:p>
            <a:pPr>
              <a:lnSpc>
                <a:spcPts val="4669"/>
              </a:lnSpc>
            </a:pPr>
            <a:r>
              <a:rPr lang="en-US" sz="3335">
                <a:solidFill>
                  <a:srgbClr val="000000"/>
                </a:solidFill>
                <a:latin typeface="Raleway"/>
              </a:rPr>
              <a:t>- What does one unit cost you to make, or what does it cost to serve one customer?</a:t>
            </a:r>
          </a:p>
          <a:p>
            <a:pPr>
              <a:lnSpc>
                <a:spcPts val="4669"/>
              </a:lnSpc>
            </a:pPr>
            <a:r>
              <a:rPr lang="en-US" sz="3335">
                <a:solidFill>
                  <a:srgbClr val="000000"/>
                </a:solidFill>
                <a:latin typeface="Raleway"/>
              </a:rPr>
              <a:t>- What will you charge, and why that price?</a:t>
            </a:r>
          </a:p>
          <a:p>
            <a:pPr>
              <a:lnSpc>
                <a:spcPts val="4669"/>
              </a:lnSpc>
            </a:pPr>
            <a:r>
              <a:rPr lang="en-US" sz="3335">
                <a:solidFill>
                  <a:srgbClr val="000000"/>
                </a:solidFill>
                <a:latin typeface="Raleway"/>
              </a:rPr>
              <a:t>- How many people could you realistically reach in your first year?</a:t>
            </a:r>
          </a:p>
          <a:p>
            <a:pPr>
              <a:lnSpc>
                <a:spcPts val="4669"/>
              </a:lnSpc>
            </a:pPr>
            <a:r>
              <a:rPr lang="en-US" sz="3335">
                <a:solidFill>
                  <a:srgbClr val="000000"/>
                </a:solidFill>
                <a:latin typeface="Raleway"/>
              </a:rPr>
              <a:t>- If you raised money, what would you spend it on first?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1888771" y="1360788"/>
            <a:ext cx="690771" cy="667640"/>
            <a:chOff x="0" y="0"/>
            <a:chExt cx="921028" cy="890187"/>
          </a:xfrm>
        </p:grpSpPr>
        <p:grpSp>
          <p:nvGrpSpPr>
            <p:cNvPr name="Group 8" id="8"/>
            <p:cNvGrpSpPr/>
            <p:nvPr/>
          </p:nvGrpSpPr>
          <p:grpSpPr>
            <a:xfrm rot="0">
              <a:off x="30841" y="0"/>
              <a:ext cx="890187" cy="890187"/>
              <a:chOff x="0" y="0"/>
              <a:chExt cx="812800" cy="812800"/>
            </a:xfrm>
          </p:grpSpPr>
          <p:sp>
            <p:nvSpPr>
              <p:cNvPr name="Freeform 9" id="9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09173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1043D8"/>
              </a:solidFill>
            </p:spPr>
            <p:txBody>
              <a:bodyPr/>
              <a:p/>
            </p:txBody>
          </p:sp>
          <p:sp>
            <p:nvSpPr>
              <p:cNvPr name="TextBox 10" id="10"/>
              <p:cNvSpPr txBox="true"/>
              <p:nvPr/>
            </p:nvSpPr>
            <p:spPr>
              <a:xfrm>
                <a:off x="76200" y="57150"/>
                <a:ext cx="660400" cy="67945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266"/>
                  </a:lnSpc>
                </a:pPr>
              </a:p>
            </p:txBody>
          </p:sp>
        </p:grpSp>
        <p:sp>
          <p:nvSpPr>
            <p:cNvPr name="TextBox 11" id="11"/>
            <p:cNvSpPr txBox="true"/>
            <p:nvPr/>
          </p:nvSpPr>
          <p:spPr>
            <a:xfrm rot="0">
              <a:off x="0" y="-30382"/>
              <a:ext cx="921028" cy="87475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507"/>
                </a:lnSpc>
              </a:pPr>
              <a:r>
                <a:rPr lang="en-US" sz="3933">
                  <a:solidFill>
                    <a:srgbClr val="FFFFFF"/>
                  </a:solidFill>
                  <a:latin typeface="Montserrat Extra-Bold"/>
                </a:rPr>
                <a:t>7</a:t>
              </a:r>
            </a:p>
          </p:txBody>
        </p:sp>
      </p:grpSp>
      <p:pic>
        <p:nvPicPr>
          <p:cNvPr name="Picture 12" id="12">
            <a:hlinkClick r:id="rId3"/>
          </p:cNvPr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15084555" y="629629"/>
            <a:ext cx="2554053" cy="79814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10113993"/>
            <a:ext cx="18288000" cy="346014"/>
            <a:chOff x="0" y="0"/>
            <a:chExt cx="4816593" cy="91131"/>
          </a:xfrm>
        </p:grpSpPr>
        <p:sp>
          <p:nvSpPr>
            <p:cNvPr name="Freeform 3" id="3"/>
            <p:cNvSpPr/>
            <p:nvPr/>
          </p:nvSpPr>
          <p:spPr>
            <a:xfrm>
              <a:off x="0" y="0"/>
              <a:ext cx="4816592" cy="91131"/>
            </a:xfrm>
            <a:custGeom>
              <a:avLst/>
              <a:gdLst/>
              <a:ahLst/>
              <a:cxnLst/>
              <a:rect r="r" b="b" t="t" l="l"/>
              <a:pathLst>
                <a:path h="91131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91131"/>
                  </a:lnTo>
                  <a:lnTo>
                    <a:pt x="0" y="91131"/>
                  </a:lnTo>
                  <a:close/>
                </a:path>
              </a:pathLst>
            </a:custGeom>
            <a:solidFill>
              <a:srgbClr val="1043D8"/>
            </a:solidFill>
          </p:spPr>
          <p:txBody>
            <a:bodyPr/>
            <a:p/>
          </p:txBody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1888771" y="3215592"/>
            <a:ext cx="14510458" cy="9470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652"/>
              </a:lnSpc>
            </a:pPr>
            <a:r>
              <a:rPr lang="en-US" sz="5466">
                <a:solidFill>
                  <a:srgbClr val="000000"/>
                </a:solidFill>
                <a:latin typeface="Montserrat"/>
              </a:rPr>
              <a:t>Wrap Up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888771" y="4505609"/>
            <a:ext cx="15370529" cy="35347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669"/>
              </a:lnSpc>
            </a:pPr>
            <a:r>
              <a:rPr lang="en-US" sz="3335">
                <a:solidFill>
                  <a:srgbClr val="000000"/>
                </a:solidFill>
                <a:latin typeface="Raleway"/>
              </a:rPr>
              <a:t>Summarize your blue ocean business idea.</a:t>
            </a:r>
          </a:p>
          <a:p>
            <a:pPr>
              <a:lnSpc>
                <a:spcPts val="4669"/>
              </a:lnSpc>
            </a:pPr>
          </a:p>
          <a:p>
            <a:pPr>
              <a:lnSpc>
                <a:spcPts val="4669"/>
              </a:lnSpc>
            </a:pPr>
            <a:r>
              <a:rPr lang="en-US" sz="3335">
                <a:solidFill>
                  <a:srgbClr val="000000"/>
                </a:solidFill>
                <a:latin typeface="Raleway"/>
              </a:rPr>
              <a:t>- </a:t>
            </a:r>
            <a:r>
              <a:rPr lang="en-US" sz="3335">
                <a:solidFill>
                  <a:srgbClr val="000000"/>
                </a:solidFill>
                <a:latin typeface="Raleway"/>
              </a:rPr>
              <a:t>Describe why your entrepreneurial idea is a blue ocean. </a:t>
            </a:r>
          </a:p>
          <a:p>
            <a:pPr>
              <a:lnSpc>
                <a:spcPts val="4669"/>
              </a:lnSpc>
            </a:pPr>
            <a:r>
              <a:rPr lang="en-US" sz="3335">
                <a:solidFill>
                  <a:srgbClr val="000000"/>
                </a:solidFill>
                <a:latin typeface="Raleway"/>
              </a:rPr>
              <a:t>- </a:t>
            </a:r>
            <a:r>
              <a:rPr lang="en-US" sz="3335">
                <a:solidFill>
                  <a:srgbClr val="000000"/>
                </a:solidFill>
                <a:latin typeface="Raleway"/>
              </a:rPr>
              <a:t>How does it achieve differentiation and  low cost simultaneously?</a:t>
            </a:r>
          </a:p>
          <a:p>
            <a:pPr>
              <a:lnSpc>
                <a:spcPts val="4669"/>
              </a:lnSpc>
            </a:pPr>
            <a:r>
              <a:rPr lang="en-US" sz="3335">
                <a:solidFill>
                  <a:srgbClr val="000000"/>
                </a:solidFill>
                <a:latin typeface="Raleway"/>
              </a:rPr>
              <a:t>- </a:t>
            </a:r>
            <a:r>
              <a:rPr lang="en-US" sz="3335">
                <a:solidFill>
                  <a:srgbClr val="000000"/>
                </a:solidFill>
                <a:latin typeface="Raleway"/>
              </a:rPr>
              <a:t>Why will your business venture be successful? </a:t>
            </a:r>
          </a:p>
          <a:p>
            <a:pPr>
              <a:lnSpc>
                <a:spcPts val="4669"/>
              </a:lnSpc>
            </a:pPr>
          </a:p>
        </p:txBody>
      </p:sp>
      <p:grpSp>
        <p:nvGrpSpPr>
          <p:cNvPr name="Group 7" id="7"/>
          <p:cNvGrpSpPr/>
          <p:nvPr/>
        </p:nvGrpSpPr>
        <p:grpSpPr>
          <a:xfrm rot="0">
            <a:off x="1888771" y="2246613"/>
            <a:ext cx="690771" cy="667640"/>
            <a:chOff x="0" y="0"/>
            <a:chExt cx="921028" cy="890187"/>
          </a:xfrm>
        </p:grpSpPr>
        <p:grpSp>
          <p:nvGrpSpPr>
            <p:cNvPr name="Group 8" id="8"/>
            <p:cNvGrpSpPr/>
            <p:nvPr/>
          </p:nvGrpSpPr>
          <p:grpSpPr>
            <a:xfrm rot="0">
              <a:off x="30841" y="0"/>
              <a:ext cx="890187" cy="890187"/>
              <a:chOff x="0" y="0"/>
              <a:chExt cx="812800" cy="812800"/>
            </a:xfrm>
          </p:grpSpPr>
          <p:sp>
            <p:nvSpPr>
              <p:cNvPr name="Freeform 9" id="9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09173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1043D8"/>
              </a:solidFill>
            </p:spPr>
            <p:txBody>
              <a:bodyPr/>
              <a:p/>
            </p:txBody>
          </p:sp>
          <p:sp>
            <p:nvSpPr>
              <p:cNvPr name="TextBox 10" id="10"/>
              <p:cNvSpPr txBox="true"/>
              <p:nvPr/>
            </p:nvSpPr>
            <p:spPr>
              <a:xfrm>
                <a:off x="76200" y="57150"/>
                <a:ext cx="660400" cy="67945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266"/>
                  </a:lnSpc>
                </a:pPr>
              </a:p>
            </p:txBody>
          </p:sp>
        </p:grpSp>
        <p:sp>
          <p:nvSpPr>
            <p:cNvPr name="TextBox 11" id="11"/>
            <p:cNvSpPr txBox="true"/>
            <p:nvPr/>
          </p:nvSpPr>
          <p:spPr>
            <a:xfrm rot="0">
              <a:off x="0" y="-30382"/>
              <a:ext cx="921028" cy="87475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507"/>
                </a:lnSpc>
              </a:pPr>
              <a:r>
                <a:rPr lang="en-US" sz="3933">
                  <a:solidFill>
                    <a:srgbClr val="FFFFFF"/>
                  </a:solidFill>
                  <a:latin typeface="Montserrat Extra-Bold"/>
                </a:rPr>
                <a:t>8</a:t>
              </a:r>
            </a:p>
          </p:txBody>
        </p:sp>
      </p:grpSp>
      <p:pic>
        <p:nvPicPr>
          <p:cNvPr name="Picture 12" id="12">
            <a:hlinkClick r:id="rId3"/>
          </p:cNvPr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15084555" y="629629"/>
            <a:ext cx="2554053" cy="79814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pSp>
        <p:nvGrpSpPr>
          <p:cNvPr name="Group 2" id="2"/>
          <p:cNvGrpSpPr/>
          <p:nvPr/>
        </p:nvGrpSpPr>
        <p:grpSpPr>
          <a:xfrm rot="0">
            <a:off x="0" y="10113993"/>
            <a:ext cx="18288000" cy="346014"/>
            <a:chOff x="0" y="0"/>
            <a:chExt cx="4816593" cy="91131"/>
          </a:xfrm>
        </p:grpSpPr>
        <p:sp>
          <p:nvSpPr>
            <p:cNvPr name="Freeform 3" id="3"/>
            <p:cNvSpPr/>
            <p:nvPr/>
          </p:nvSpPr>
          <p:spPr>
            <a:xfrm>
              <a:off x="0" y="0"/>
              <a:ext cx="4816592" cy="91131"/>
            </a:xfrm>
            <a:custGeom>
              <a:avLst/>
              <a:gdLst/>
              <a:ahLst/>
              <a:cxnLst/>
              <a:rect r="r" b="b" t="t" l="l"/>
              <a:pathLst>
                <a:path h="91131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91131"/>
                  </a:lnTo>
                  <a:lnTo>
                    <a:pt x="0" y="91131"/>
                  </a:lnTo>
                  <a:close/>
                </a:path>
              </a:pathLst>
            </a:custGeom>
            <a:solidFill>
              <a:srgbClr val="1043D8"/>
            </a:solidFill>
          </p:spPr>
          <p:txBody>
            <a:bodyPr/>
            <a:p/>
          </p:txBody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1888771" y="3215592"/>
            <a:ext cx="14510458" cy="9470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652"/>
              </a:lnSpc>
            </a:pPr>
            <a:r>
              <a:rPr lang="en-US" sz="5466">
                <a:solidFill>
                  <a:srgbClr val="000000"/>
                </a:solidFill>
                <a:latin typeface="Montserrat"/>
              </a:rPr>
              <a:t>Ready to pitch this?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888771" y="4505609"/>
            <a:ext cx="15370529" cy="35347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669"/>
              </a:lnSpc>
            </a:pPr>
            <a:r>
              <a:rPr lang="en-US" sz="3335">
                <a:solidFill>
                  <a:srgbClr val="000000"/>
                </a:solidFill>
                <a:latin typeface="Raleway"/>
              </a:rPr>
              <a:t>Your slides are your plan. Recording yourself walking through them is your pitch.</a:t>
            </a:r>
          </a:p>
          <a:p>
            <a:pPr>
              <a:lnSpc>
                <a:spcPts val="4669"/>
              </a:lnSpc>
            </a:pPr>
            <a:r>
              <a:rPr lang="en-US" sz="3335">
                <a:solidFill>
                  <a:srgbClr val="000000"/>
                </a:solidFill>
                <a:latin typeface="Raleway"/>
              </a:rPr>
              <a:t/>
            </a:r>
          </a:p>
          <a:p>
            <a:pPr>
              <a:lnSpc>
                <a:spcPts val="4669"/>
              </a:lnSpc>
            </a:pPr>
            <a:r>
              <a:rPr lang="en-US" sz="3335">
                <a:solidFill>
                  <a:srgbClr val="000000"/>
                </a:solidFill>
                <a:latin typeface="Raleway"/>
              </a:rPr>
              <a:t>The Blue Ocean Student Entrepreneur Competition is free and open to any high school student, anywhere in the world. Enter alone or with a team of up to five.</a:t>
            </a:r>
          </a:p>
          <a:p>
            <a:pPr>
              <a:lnSpc>
                <a:spcPts val="4669"/>
              </a:lnSpc>
            </a:pPr>
            <a:r>
              <a:rPr lang="en-US" sz="3335">
                <a:solidFill>
                  <a:srgbClr val="000000"/>
                </a:solidFill>
                <a:latin typeface="Raleway"/>
              </a:rPr>
              <a:t/>
            </a:r>
          </a:p>
          <a:p>
            <a:pPr>
              <a:lnSpc>
                <a:spcPts val="4669"/>
              </a:lnSpc>
            </a:pPr>
            <a:r>
              <a:rPr lang="en-US" sz="3335">
                <a:solidFill>
                  <a:srgbClr val="000000"/>
                </a:solidFill>
                <a:latin typeface="Raleway"/>
                <a:hlinkClick r:id="rId4"/>
              </a:rPr>
              <a:t>Register at blueoceancompetition.org/register</a:t>
            </a:r>
          </a:p>
        </p:txBody>
      </p:sp>
      <p:pic>
        <p:nvPicPr>
          <p:cNvPr name="Picture 12" id="12">
            <a:hlinkClick r:id="rId3"/>
          </p:cNvPr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15084555" y="629629"/>
            <a:ext cx="2554053" cy="79814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DAFJp7SA7lE</dc:identifier>
  <dcterms:modified xsi:type="dcterms:W3CDTF">2011-08-01T06:04:30Z</dcterms:modified>
  <cp:revision>1</cp:revision>
  <dc:title>Pitch Template</dc:title>
</cp:coreProperties>
</file>