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5548"/>
  </p:normalViewPr>
  <p:slideViewPr>
    <p:cSldViewPr snapToGrid="0" snapToObjects="1">
      <p:cViewPr varScale="1">
        <p:scale>
          <a:sx n="94" d="100"/>
          <a:sy n="94" d="100"/>
        </p:scale>
        <p:origin x="1816" y="192"/>
      </p:cViewPr>
      <p:guideLst/>
    </p:cSldViewPr>
  </p:slideViewPr>
  <p:notesTextViewPr>
    <p:cViewPr>
      <p:scale>
        <a:sx n="1" d="1"/>
        <a:sy n="1" d="1"/>
      </p:scale>
      <p:origin x="0" y="-52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0980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Hi everyone, I'm [name], I'm in [grade/year], and I'm a Blue Ocean Student Ambassador for our school.
I've got about fifteen minutes to tell you about a competition you can enter for free, from your laptop, with an idea you haven't had yet.
TIMING: 30 seconds. Don't linger here.
BEFORE YOU PRESENT:
- Replace [YOUR NAME] and [YOUR SCHOOL] on this slide, the three prompts on slide 2, and your name and contact details on the last slide.
- Delete the yellow EDIT THIS SLIDE tags on slides 1, 2 and 21.
- Practise once out loud with a timer. The full deck runs about 15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Your own three lines, in your own words.
This slide matters more than any other. Your classmates are not going to sign up because a competition exists. They will sign up because someone they know is doing it.
Don't read the boxes word for word. Say them the way you'd say them to a friend at lunch.
TIMING: 45 seconds.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Everything I'm about to show you comes from this book.
Blue Ocean Strategy was written by W. Chan Kim and Renée Mauborgne. They're professors of strategy at INSEAD, one of the world's leading business schools.
The competition was inspired by the book, and it's supported by the authors and the Blue Ocean Strategy global brand. So the ideas you'll use in the competition are the same ones used by companies and organisations around the world.
POINT AT THE COVER. Some people in the room may have seen the book before.
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book describes two kinds of markets.
Red oceans are all the industries that exist today. Think of fifty energy drink brands fighting over the same shelf, all copying each other. To win, you have to take somebody else's share.
Blue oceans are industries that don't exist yet. Nobody competes there, because nobody has created that market space yet.
ASK THE ROOM: name an industry where everyone sells the same thing. Take two answers, no more. Getting one voice in the room early makes the rest of the talk easier.
TIMING: 1 minute.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Same two ideas, put side by side.
The left column is what most businesses do, and it keeps most of them small.
The right column is the whole idea. Instead of asking how to beat everyone else, ask what you could build that makes that question pointless.
POINT AT ONE LINE: "Bring noncustomers into an industry." Everybody fights over the people who already buy. Almost nobody looks at the people who don't buy at all, and that is usually where new market space is waiting to be created.
TIMING: 45 seconds.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So what does blue ocean strategy actually give you?
Two things. First, permission to question how things are usually done, and to build something that stands apart and works out well for everyone involved.
Second, a method. Blue ocean strategy comes with tools and frameworks, so creating something new stops being a lucky guess. We'll look at two of those tools in a minute.
TIMING: 30 seconds. Keep it moving, this slide sets up the next few.</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Why should any of this matter to you right now, in high school?
Almost every area you can think of needs new ideas. Healthcare, education, the environment, energy, the food we eat. None of these are finished.
Jobs matter too. A lot of new jobs come from people who start something of their own, and this is a way to practise that early.
KEEP IT PERSONAL: ask yourself which of these areas you care about most, and mention it in one sentence. It lands better than reading the list.
TIMING: 45 seconds.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There are four big ideas behind blue ocean strategy. Here are the first two.
Create, don't compete. Stop fighting for a slice of the pie that already exists and make a bigger pie.
Value innovation. This is the one people get wrong. A new app or a clever piece of technology is not enough on its own. It only creates a blue ocean when it gives buyers a real leap in value.
TIMING: 45 seconds.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And the other two.
Create win-wins. Your success doesn't have to come at someone else's expense. The best ideas work for you, for the people who buy from you, and for your community.
Minimise risk while maximising opportunity. Starting something new usually feels random and risky. Blue ocean strategy gives you a step-by-step way to think it through, so you're making decisions on purpose.
TIMING: 45 seconds.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You already use blue oceans without thinking about it.
Taxis were a crowded red ocean. Uber created a new way to get a ride.
The circus industry was shrinking. Cirque du Soleil created a new kind of live show that drew in adults who never went to the circus.
Encyclopedias were expensive books. Wikipedia made knowledge free and open to everyone.
And some companies created a whole new space from the start: YouTube, Dry Bar, Rent the Runway.
ASK THE ROOM: which one of these do you use? A show of hands is enough.
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Here is what that looks like when students do it.
Angie and Alex were high school juniors. They looked at skin cancer screening apps, which all compete on price, features and speed. Then they noticed something none of those apps had dealt with: accuracy dropped sharply on darker skin.
That was their uncontested market space. They built Dermi around it.
MAKE THIS POINT: they didn't invent a new technology from nothing. They asked who the whole industry was serving badly, and built for those people. Anybody in this room could make that move.
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Same year, two more.
Storythm came out of South Korea, from a question about why kids stop enjoying reading. Accumulus came from a team looking at cracked concrete.
MAKE THIS POINT: reading, concrete, skin cancer. They have nothing in common. You don't need a tech idea and you don't need to code. You need a problem you actually care about and a fresh way of looking at it.
If you have time and a screen, play thirty seconds of one of these pitches. They're on the competition's YouTube channel.
TIMING: 45 seconds.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So, the competition. In 2026, more than 23,000 students entered, from over 9,000 schools, across 173 countries and all 50 US states.
Hit the word FREE hard. Cost is the first worry in every room and the easiest one to remove.
Also hit "fully online". Nobody is asking you to travel anywhere or stand on a stage.
IF SOMEONE ASKS ABOUT PRIZES: point them to the website, where the current prizes are listed.
TIMING: 45 seconds.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competition is backed by some serious names.
Harvard Business Review is one of the best-known business magazines in the world, read by managers and leaders everywhere.
INSEAD is one of the world's leading business schools, with campuses in Europe, Asia and the Middle East. It's where the two authors of Blue Ocean Strategy, W. Chan Kim and Renée Mauborgne, teach as professors of strategy.
General Atlantic is a global investment firm that backs fast-growing companies around the world.
KEEP IT SHORT: one sentence per logo is plenty. The point is that this is a real competition that people outside school take seriously, and it looks good on an application.
TIMING: 40 seconds.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Five steps, start to finish.
Register. Take the Blue Ocean Mini-Course, which is free, takes under 35 minutes and gives you a certificate you can put on an application. Pick a problem worth solving. Build your idea using the tools from the course. Record a five-minute video and submit it.
SAY THIS OUT LOUD: a phone is fine. People assume they need equipment they don't have, and they don't.
Tell them to do the Mini-Course early, in the first week, rather than the week of the deadline. It makes the rest much easier.
TIMING: 45 seconds.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There's one date to remember, and it's 21 February.
Everything after that is the competition announcing results, so you don't need to hold those dates in your head.
TELL THEM TO GET THEIR PHONES OUT AND SET A REMINDER NOW. It sounds small, but it's the single most effective thing you can do in the room, and much easier than asking people to register while you're still talking.
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Remember I said blue ocean strategy comes with tools? These are two of them, and you'll learn both in the Mini-Course.
On the left is the Strategy Canvas. Along the bottom are the things an industry competes on. The red line shows what everyone in the industry offers. The blue line shows a company that broke away and drew a very different value curve.
On the right is the ERRC Grid. It asks four questions. Which factors that the industry takes for granted can you eliminate? Which can you reduce well below the industry standard? Which can you raise well above it? And what can you create that the industry has never offered? Your answers give you a new value curve, which is the start of a blue ocean.
DON'T TEACH THE WHOLE THING: you only need them to see that there's a method. The course does the teaching.
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Just to pull it all together, here's the whole journey in one place.
Anyone in high school, anywhere in the world, can enter alone or with up to four friends. You learn the concepts in the free Mini-Course, pick a problem, create a blue ocean solution, record five minutes of video, and a panel of experienced judges takes it from there.
If you covered slide 15 in detail, keep this one quick or skip it.
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These are the six questions I get every time, so let me answer them before you ask.
Go through them fast. Don't read every word, just give the answer.
IF SOMEBODY ASKS SOMETHING YOU DON'T KNOW: say you'll find out and get back to them, then actually do it. Guessing is worse than not knowing, and it's how wrong information spreads.
TIMING: 45 seconds.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is really what it comes down to.
Read the six lines slowly, or pick the two that mean the most to you and say why. Pause after the last one before you move on.
This is the emotional close. Say it like you mean it, then go straight to the next slide.
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That's it. Registration is free and takes a couple of minutes. The next blue ocean is yours to create.
LEAVE THIS SLIDE UP while people file out. It does more work sitting on the screen than anything you say over the top of it.
BEFORE YOU PRESENT: add your name and a way to reach you, then delete the EDIT THIS SLIDE tag. The QR code is already on the slide and takes people straight to the registration page.
ASK EVERYONE WHO REGISTERS to enter your name in the 'referred by an ambassador' field on the registration form. That's how your referrals are counted.
TWO THINGS THAT DECIDE WHETHER THIS WORKED:
1. Ask people to set the 21 February reminder while you're still standing there.
2. Get a way to follow up. A sign-up sheet by the door, a group chat, or simply "message me and I'll send you the link".
Log this talk in your activity log the same day, while you still remember how many people were in the room. Speaking to a classroom earns Ambassador Points.
TIMING: 30 seconds, then take questions.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_WHITE">
    <p:bg>
      <p:bgPr>
        <a:solidFill>
          <a:srgbClr val="FFFFFF"/>
        </a:solidFill>
        <a:effectLst/>
      </p:bgPr>
    </p:bg>
    <p:spTree>
      <p:nvGrpSpPr>
        <p:cNvPr id="1" name=""/>
        <p:cNvGrpSpPr/>
        <p:nvPr/>
      </p:nvGrpSpPr>
      <p:grpSpPr>
        <a:xfrm>
          <a:off x="0" y="0"/>
          <a:ext cx="0" cy="0"/>
          <a:chOff x="0" y="0"/>
          <a:chExt cx="0" cy="0"/>
        </a:xfrm>
      </p:grpSpPr>
      <p:pic>
        <p:nvPicPr>
          <p:cNvPr id="2" name="Image 0" descr="logo_blue.png"/>
          <p:cNvPicPr>
            <a:picLocks noChangeAspect="1"/>
          </p:cNvPicPr>
          <p:nvPr/>
        </p:nvPicPr>
        <p:blipFill>
          <a:blip r:embed="rId2"/>
          <a:stretch>
            <a:fillRect/>
          </a:stretch>
        </p:blipFill>
        <p:spPr>
          <a:xfrm>
            <a:off x="9582912" y="384048"/>
            <a:ext cx="1920240" cy="603504"/>
          </a:xfrm>
          <a:prstGeom prst="rect">
            <a:avLst/>
          </a:prstGeom>
        </p:spPr>
      </p:pic>
      <p:sp>
        <p:nvSpPr>
          <p:cNvPr id="3" name="Text 0"/>
          <p:cNvSpPr/>
          <p:nvPr/>
        </p:nvSpPr>
        <p:spPr>
          <a:xfrm>
            <a:off x="685800" y="6355080"/>
            <a:ext cx="5486400" cy="292608"/>
          </a:xfrm>
          <a:prstGeom prst="rect">
            <a:avLst/>
          </a:prstGeom>
          <a:noFill/>
          <a:ln/>
        </p:spPr>
        <p:txBody>
          <a:bodyPr wrap="square" lIns="0" tIns="0" rIns="0" bIns="0" rtlCol="0" anchor="ctr"/>
          <a:lstStyle/>
          <a:p>
            <a:pPr marL="0" indent="0">
              <a:buNone/>
            </a:pPr>
            <a:r>
              <a:rPr lang="en-US" sz="1200" b="1" dirty="0">
                <a:solidFill>
                  <a:srgbClr val="1043D8"/>
                </a:solidFill>
                <a:latin typeface="Raleway" pitchFamily="34" charset="0"/>
                <a:ea typeface="Raleway" pitchFamily="34" charset="-122"/>
                <a:cs typeface="Raleway" pitchFamily="34" charset="-120"/>
              </a:rPr>
              <a:t>blueoceancompetition.org</a:t>
            </a:r>
            <a:endParaRPr lang="en-US" sz="1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_ALICE">
    <p:bg>
      <p:bgPr>
        <a:solidFill>
          <a:srgbClr val="EAF4FF"/>
        </a:solidFill>
        <a:effectLst/>
      </p:bgPr>
    </p:bg>
    <p:spTree>
      <p:nvGrpSpPr>
        <p:cNvPr id="1" name=""/>
        <p:cNvGrpSpPr/>
        <p:nvPr/>
      </p:nvGrpSpPr>
      <p:grpSpPr>
        <a:xfrm>
          <a:off x="0" y="0"/>
          <a:ext cx="0" cy="0"/>
          <a:chOff x="0" y="0"/>
          <a:chExt cx="0" cy="0"/>
        </a:xfrm>
      </p:grpSpPr>
      <p:pic>
        <p:nvPicPr>
          <p:cNvPr id="2" name="Image 0" descr="logo_blue.png"/>
          <p:cNvPicPr>
            <a:picLocks noChangeAspect="1"/>
          </p:cNvPicPr>
          <p:nvPr/>
        </p:nvPicPr>
        <p:blipFill>
          <a:blip r:embed="rId2"/>
          <a:stretch>
            <a:fillRect/>
          </a:stretch>
        </p:blipFill>
        <p:spPr>
          <a:xfrm>
            <a:off x="9582912" y="384048"/>
            <a:ext cx="1920240" cy="603504"/>
          </a:xfrm>
          <a:prstGeom prst="rect">
            <a:avLst/>
          </a:prstGeom>
        </p:spPr>
      </p:pic>
      <p:sp>
        <p:nvSpPr>
          <p:cNvPr id="3" name="Text 0"/>
          <p:cNvSpPr/>
          <p:nvPr/>
        </p:nvSpPr>
        <p:spPr>
          <a:xfrm>
            <a:off x="685800" y="6355080"/>
            <a:ext cx="5486400" cy="292608"/>
          </a:xfrm>
          <a:prstGeom prst="rect">
            <a:avLst/>
          </a:prstGeom>
          <a:noFill/>
          <a:ln/>
        </p:spPr>
        <p:txBody>
          <a:bodyPr wrap="square" lIns="0" tIns="0" rIns="0" bIns="0" rtlCol="0" anchor="ctr"/>
          <a:lstStyle/>
          <a:p>
            <a:pPr marL="0" indent="0">
              <a:buNone/>
            </a:pPr>
            <a:r>
              <a:rPr lang="en-US" sz="1200" b="1" dirty="0">
                <a:solidFill>
                  <a:srgbClr val="1043D8"/>
                </a:solidFill>
                <a:latin typeface="Raleway" pitchFamily="34" charset="0"/>
                <a:ea typeface="Raleway" pitchFamily="34" charset="-122"/>
                <a:cs typeface="Raleway" pitchFamily="34" charset="-120"/>
              </a:rPr>
              <a:t>blueoceancompetition.org</a:t>
            </a:r>
            <a:endParaRPr lang="en-US" sz="1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_D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wave.png"/>
          <p:cNvPicPr>
            <a:picLocks noChangeAspect="1"/>
          </p:cNvPicPr>
          <p:nvPr/>
        </p:nvPicPr>
        <p:blipFill>
          <a:blip r:embed="rId3"/>
          <a:stretch>
            <a:fillRect/>
          </a:stretch>
        </p:blipFill>
        <p:spPr>
          <a:xfrm>
            <a:off x="6766560" y="1097280"/>
            <a:ext cx="7498080" cy="7498080"/>
          </a:xfrm>
          <a:prstGeom prst="rect">
            <a:avLst/>
          </a:prstGeom>
        </p:spPr>
      </p:pic>
      <p:pic>
        <p:nvPicPr>
          <p:cNvPr id="3" name="Image 1" descr="logo_white.png"/>
          <p:cNvPicPr>
            <a:picLocks noChangeAspect="1"/>
          </p:cNvPicPr>
          <p:nvPr/>
        </p:nvPicPr>
        <p:blipFill>
          <a:blip r:embed="rId4"/>
          <a:stretch>
            <a:fillRect/>
          </a:stretch>
        </p:blipFill>
        <p:spPr>
          <a:xfrm>
            <a:off x="9582912" y="384048"/>
            <a:ext cx="1920240" cy="603504"/>
          </a:xfrm>
          <a:prstGeom prst="rect">
            <a:avLst/>
          </a:prstGeom>
        </p:spPr>
      </p:pic>
      <p:sp>
        <p:nvSpPr>
          <p:cNvPr id="4" name="Text 0"/>
          <p:cNvSpPr/>
          <p:nvPr/>
        </p:nvSpPr>
        <p:spPr>
          <a:xfrm>
            <a:off x="685800" y="6355080"/>
            <a:ext cx="5486400" cy="292608"/>
          </a:xfrm>
          <a:prstGeom prst="rect">
            <a:avLst/>
          </a:prstGeom>
          <a:noFill/>
          <a:ln/>
        </p:spPr>
        <p:txBody>
          <a:bodyPr wrap="square" lIns="0" tIns="0" rIns="0" bIns="0" rtlCol="0" anchor="ctr"/>
          <a:lstStyle/>
          <a:p>
            <a:pPr marL="0" indent="0">
              <a:buNone/>
            </a:pPr>
            <a:r>
              <a:rPr lang="en-US" sz="1200" b="1" dirty="0">
                <a:solidFill>
                  <a:srgbClr val="A8E0FF"/>
                </a:solidFill>
                <a:latin typeface="Raleway" pitchFamily="34" charset="0"/>
                <a:ea typeface="Raleway" pitchFamily="34" charset="-122"/>
                <a:cs typeface="Raleway" pitchFamily="34" charset="-120"/>
              </a:rPr>
              <a:t>blueoceancompetition.org</a:t>
            </a:r>
            <a:endParaRPr lang="en-US" sz="12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_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9582912" y="384048"/>
            <a:ext cx="1920240" cy="603504"/>
          </a:xfrm>
          <a:prstGeom prst="rect">
            <a:avLst/>
          </a:prstGeom>
        </p:spPr>
      </p:pic>
      <p:sp>
        <p:nvSpPr>
          <p:cNvPr id="3" name="Text 0"/>
          <p:cNvSpPr/>
          <p:nvPr/>
        </p:nvSpPr>
        <p:spPr>
          <a:xfrm>
            <a:off x="685800" y="6355080"/>
            <a:ext cx="5486400" cy="292608"/>
          </a:xfrm>
          <a:prstGeom prst="rect">
            <a:avLst/>
          </a:prstGeom>
          <a:noFill/>
          <a:ln/>
        </p:spPr>
        <p:txBody>
          <a:bodyPr wrap="square" lIns="0" tIns="0" rIns="0" bIns="0" rtlCol="0" anchor="ctr"/>
          <a:lstStyle/>
          <a:p>
            <a:pPr marL="0" indent="0">
              <a:buNone/>
            </a:pPr>
            <a:r>
              <a:rPr lang="en-US" sz="1200" b="1" dirty="0">
                <a:solidFill>
                  <a:srgbClr val="A8E0FF"/>
                </a:solidFill>
                <a:latin typeface="Raleway" pitchFamily="34" charset="0"/>
                <a:ea typeface="Raleway" pitchFamily="34" charset="-122"/>
                <a:cs typeface="Raleway" pitchFamily="34" charset="-120"/>
              </a:rPr>
              <a:t>blueoceancompetition.org</a:t>
            </a:r>
            <a:endParaRPr lang="en-US" sz="12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_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3"/>
          <a:stretch>
            <a:fillRect/>
          </a:stretch>
        </p:blipFill>
        <p:spPr>
          <a:xfrm>
            <a:off x="4632808" y="594360"/>
            <a:ext cx="2926080" cy="914400"/>
          </a:xfrm>
          <a:prstGeom prst="rect">
            <a:avLst/>
          </a:prstGeom>
        </p:spPr>
      </p:pic>
      <p:sp>
        <p:nvSpPr>
          <p:cNvPr id="3" name="Text 0"/>
          <p:cNvSpPr/>
          <p:nvPr/>
        </p:nvSpPr>
        <p:spPr>
          <a:xfrm>
            <a:off x="0" y="6263640"/>
            <a:ext cx="12191695" cy="320040"/>
          </a:xfrm>
          <a:prstGeom prst="rect">
            <a:avLst/>
          </a:prstGeom>
          <a:noFill/>
          <a:ln/>
        </p:spPr>
        <p:txBody>
          <a:bodyPr wrap="square" lIns="0" tIns="0" rIns="0" bIns="0" rtlCol="0" anchor="ctr"/>
          <a:lstStyle/>
          <a:p>
            <a:pPr marL="0" indent="0" algn="ctr">
              <a:buNone/>
            </a:pPr>
            <a:r>
              <a:rPr lang="en-US" sz="1400" b="1" dirty="0">
                <a:solidFill>
                  <a:srgbClr val="A8E0FF"/>
                </a:solidFill>
                <a:latin typeface="Raleway" pitchFamily="34" charset="0"/>
                <a:ea typeface="Raleway" pitchFamily="34" charset="-122"/>
                <a:cs typeface="Raleway" pitchFamily="34" charset="-120"/>
              </a:rPr>
              <a:t>blueoceancompetition.org</a:t>
            </a:r>
            <a:endParaRPr lang="en-US" sz="14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457200" y="1874520"/>
            <a:ext cx="11277295" cy="914400"/>
          </a:xfrm>
          <a:prstGeom prst="rect">
            <a:avLst/>
          </a:prstGeom>
          <a:noFill/>
          <a:ln/>
        </p:spPr>
        <p:txBody>
          <a:bodyPr wrap="square" lIns="0" tIns="0" rIns="0" bIns="0" rtlCol="0" anchor="ctr"/>
          <a:lstStyle/>
          <a:p>
            <a:pPr marL="0" indent="0" algn="ctr">
              <a:buNone/>
            </a:pPr>
            <a:r>
              <a:rPr lang="en-US" sz="6000" b="1" kern="0" spc="200" dirty="0">
                <a:solidFill>
                  <a:srgbClr val="FFFFFF"/>
                </a:solidFill>
                <a:latin typeface="Montserrat" pitchFamily="34" charset="0"/>
                <a:ea typeface="Montserrat" pitchFamily="34" charset="-122"/>
                <a:cs typeface="Montserrat" pitchFamily="34" charset="-120"/>
              </a:rPr>
              <a:t>BLUE OCEAN</a:t>
            </a:r>
            <a:endParaRPr lang="en-US" sz="6000" dirty="0"/>
          </a:p>
        </p:txBody>
      </p:sp>
      <p:sp>
        <p:nvSpPr>
          <p:cNvPr id="3" name="Text 1"/>
          <p:cNvSpPr txBox="1"/>
          <p:nvPr/>
        </p:nvSpPr>
        <p:spPr>
          <a:xfrm>
            <a:off x="457200" y="2788920"/>
            <a:ext cx="11277295" cy="548640"/>
          </a:xfrm>
          <a:prstGeom prst="rect">
            <a:avLst/>
          </a:prstGeom>
          <a:noFill/>
          <a:ln/>
        </p:spPr>
        <p:txBody>
          <a:bodyPr wrap="square" lIns="0" tIns="0" rIns="0" bIns="0" rtlCol="0" anchor="ctr"/>
          <a:lstStyle/>
          <a:p>
            <a:pPr marL="0" indent="0" algn="ctr">
              <a:buNone/>
            </a:pPr>
            <a:r>
              <a:rPr lang="en-US" sz="3000" b="1" dirty="0">
                <a:solidFill>
                  <a:srgbClr val="EFE800"/>
                </a:solidFill>
                <a:latin typeface="Montserrat" pitchFamily="34" charset="0"/>
                <a:ea typeface="Montserrat" pitchFamily="34" charset="-122"/>
                <a:cs typeface="Montserrat" pitchFamily="34" charset="-120"/>
              </a:rPr>
              <a:t>STUDENT ENTREPRENEUR COMPETITION</a:t>
            </a:r>
            <a:endParaRPr lang="en-US" sz="3000" dirty="0"/>
          </a:p>
        </p:txBody>
      </p:sp>
      <p:sp>
        <p:nvSpPr>
          <p:cNvPr id="4" name="Text 2"/>
          <p:cNvSpPr txBox="1"/>
          <p:nvPr/>
        </p:nvSpPr>
        <p:spPr>
          <a:xfrm>
            <a:off x="457200" y="3474720"/>
            <a:ext cx="11277295" cy="411480"/>
          </a:xfrm>
          <a:prstGeom prst="rect">
            <a:avLst/>
          </a:prstGeom>
          <a:noFill/>
          <a:ln/>
        </p:spPr>
        <p:txBody>
          <a:bodyPr wrap="square" lIns="0" tIns="0" rIns="0" bIns="0" rtlCol="0" anchor="ctr"/>
          <a:lstStyle/>
          <a:p>
            <a:pPr marL="0" indent="0" algn="ctr">
              <a:buNone/>
            </a:pPr>
            <a:r>
              <a:rPr lang="en-US" sz="1900" dirty="0">
                <a:solidFill>
                  <a:srgbClr val="FFFFFF"/>
                </a:solidFill>
                <a:latin typeface="Raleway" pitchFamily="34" charset="0"/>
                <a:ea typeface="Raleway" pitchFamily="34" charset="-122"/>
                <a:cs typeface="Raleway" pitchFamily="34" charset="-120"/>
              </a:rPr>
              <a:t>Free. Fully online. Open to every high school student in the world.</a:t>
            </a:r>
            <a:endParaRPr lang="en-US" sz="1900" dirty="0"/>
          </a:p>
        </p:txBody>
      </p:sp>
      <p:sp>
        <p:nvSpPr>
          <p:cNvPr id="5" name="Shape 3"/>
          <p:cNvSpPr/>
          <p:nvPr/>
        </p:nvSpPr>
        <p:spPr>
          <a:xfrm>
            <a:off x="2255368" y="4251960"/>
            <a:ext cx="7680960" cy="960120"/>
          </a:xfrm>
          <a:prstGeom prst="roundRect">
            <a:avLst>
              <a:gd name="adj" fmla="val 49524"/>
            </a:avLst>
          </a:prstGeom>
          <a:solidFill>
            <a:srgbClr val="FFFFFF">
              <a:alpha val="15000"/>
            </a:srgbClr>
          </a:solidFill>
          <a:ln w="15875">
            <a:solidFill>
              <a:srgbClr val="A8E0FF"/>
            </a:solidFill>
            <a:prstDash val="solid"/>
          </a:ln>
        </p:spPr>
        <p:txBody>
          <a:bodyPr/>
          <a:lstStyle/>
          <a:p>
            <a:endParaRPr lang="en-KR"/>
          </a:p>
        </p:txBody>
      </p:sp>
      <p:sp>
        <p:nvSpPr>
          <p:cNvPr id="6" name="Text 4"/>
          <p:cNvSpPr txBox="1"/>
          <p:nvPr/>
        </p:nvSpPr>
        <p:spPr>
          <a:xfrm>
            <a:off x="2255368" y="4251960"/>
            <a:ext cx="7680960" cy="960120"/>
          </a:xfrm>
          <a:prstGeom prst="rect">
            <a:avLst/>
          </a:prstGeom>
          <a:noFill/>
          <a:ln/>
        </p:spPr>
        <p:txBody>
          <a:bodyPr wrap="square" lIns="0" tIns="0" rIns="0" bIns="0" rtlCol="0" anchor="ctr"/>
          <a:lstStyle/>
          <a:p>
            <a:pPr marL="0" indent="0" algn="ctr">
              <a:buNone/>
            </a:pPr>
            <a:r>
              <a:rPr lang="en-US" sz="1700" b="1" dirty="0">
                <a:solidFill>
                  <a:srgbClr val="FFFFFF"/>
                </a:solidFill>
                <a:latin typeface="Montserrat" pitchFamily="34" charset="0"/>
                <a:ea typeface="Montserrat" pitchFamily="34" charset="-122"/>
                <a:cs typeface="Montserrat" pitchFamily="34" charset="-120"/>
              </a:rPr>
              <a:t>Presented by [YOUR NAME]</a:t>
            </a:r>
            <a:endParaRPr lang="en-US" sz="1500" dirty="0"/>
          </a:p>
          <a:p>
            <a:pPr marL="0" indent="0" algn="ctr">
              <a:buNone/>
            </a:pPr>
            <a:r>
              <a:rPr lang="en-US" sz="1500" dirty="0">
                <a:solidFill>
                  <a:srgbClr val="A8E0FF"/>
                </a:solidFill>
                <a:latin typeface="Raleway" pitchFamily="34" charset="0"/>
                <a:ea typeface="Raleway" pitchFamily="34" charset="-122"/>
                <a:cs typeface="Raleway" pitchFamily="34" charset="-120"/>
              </a:rPr>
              <a:t>Blue Ocean Student Ambassador   ·   [YOUR SCHOOL]</a:t>
            </a:r>
            <a:endParaRPr lang="en-US" sz="1500" dirty="0"/>
          </a:p>
        </p:txBody>
      </p:sp>
      <p:sp>
        <p:nvSpPr>
          <p:cNvPr id="7" name="Text 5"/>
          <p:cNvSpPr/>
          <p:nvPr/>
        </p:nvSpPr>
        <p:spPr>
          <a:xfrm>
            <a:off x="9357055" y="274320"/>
            <a:ext cx="2148840" cy="347472"/>
          </a:xfrm>
          <a:prstGeom prst="roundRect">
            <a:avLst>
              <a:gd name="adj" fmla="val 55263"/>
            </a:avLst>
          </a:prstGeom>
          <a:solidFill>
            <a:srgbClr val="EFE800"/>
          </a:solidFill>
          <a:ln/>
        </p:spPr>
        <p:txBody>
          <a:bodyPr wrap="square" lIns="0" tIns="0" rIns="0" bIns="0" rtlCol="0" anchor="ctr"/>
          <a:lstStyle/>
          <a:p>
            <a:pPr marL="0" indent="0" algn="ctr">
              <a:buNone/>
            </a:pPr>
            <a:r>
              <a:rPr lang="en-US" sz="1100" b="1" dirty="0">
                <a:solidFill>
                  <a:srgbClr val="0F1875"/>
                </a:solidFill>
                <a:latin typeface="Montserrat" pitchFamily="34" charset="0"/>
                <a:ea typeface="Montserrat" pitchFamily="34" charset="-122"/>
                <a:cs typeface="Montserrat" pitchFamily="34" charset="-120"/>
              </a:rPr>
              <a:t>EDIT THIS SLIDE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Why I signed up</a:t>
            </a:r>
            <a:endParaRPr lang="en-US" sz="3000" dirty="0"/>
          </a:p>
        </p:txBody>
      </p:sp>
      <p:sp>
        <p:nvSpPr>
          <p:cNvPr id="4" name="Text 1"/>
          <p:cNvSpPr/>
          <p:nvPr/>
        </p:nvSpPr>
        <p:spPr>
          <a:xfrm>
            <a:off x="7132320" y="512064"/>
            <a:ext cx="2148840" cy="347472"/>
          </a:xfrm>
          <a:prstGeom prst="roundRect">
            <a:avLst>
              <a:gd name="adj" fmla="val 55263"/>
            </a:avLst>
          </a:prstGeom>
          <a:solidFill>
            <a:srgbClr val="EFE800"/>
          </a:solidFill>
          <a:ln/>
        </p:spPr>
        <p:txBody>
          <a:bodyPr wrap="square" lIns="0" tIns="0" rIns="0" bIns="0" rtlCol="0" anchor="ctr"/>
          <a:lstStyle/>
          <a:p>
            <a:pPr marL="0" indent="0" algn="ctr">
              <a:buNone/>
            </a:pPr>
            <a:r>
              <a:rPr lang="en-US" sz="1100" b="1" dirty="0">
                <a:solidFill>
                  <a:srgbClr val="0F1875"/>
                </a:solidFill>
                <a:latin typeface="Montserrat" pitchFamily="34" charset="0"/>
                <a:ea typeface="Montserrat" pitchFamily="34" charset="-122"/>
                <a:cs typeface="Montserrat" pitchFamily="34" charset="-120"/>
              </a:rPr>
              <a:t>EDIT THIS SLIDE</a:t>
            </a:r>
            <a:endParaRPr lang="en-US" sz="1100" dirty="0"/>
          </a:p>
        </p:txBody>
      </p:sp>
      <p:sp>
        <p:nvSpPr>
          <p:cNvPr id="5" name="Text 2"/>
          <p:cNvSpPr txBox="1"/>
          <p:nvPr/>
        </p:nvSpPr>
        <p:spPr>
          <a:xfrm>
            <a:off x="685800" y="1325880"/>
            <a:ext cx="3401568" cy="365760"/>
          </a:xfrm>
          <a:prstGeom prst="rect">
            <a:avLst/>
          </a:prstGeom>
          <a:noFill/>
          <a:ln/>
        </p:spPr>
        <p:txBody>
          <a:bodyPr wrap="square" lIns="0" tIns="0" rIns="0" bIns="0" rtlCol="0" anchor="ctr"/>
          <a:lstStyle/>
          <a:p>
            <a:pPr marL="0" indent="0">
              <a:buNone/>
            </a:pPr>
            <a:r>
              <a:rPr lang="en-US" sz="1700" b="1" dirty="0">
                <a:solidFill>
                  <a:srgbClr val="0F1875"/>
                </a:solidFill>
                <a:latin typeface="Montserrat" pitchFamily="34" charset="0"/>
                <a:ea typeface="Montserrat" pitchFamily="34" charset="-122"/>
                <a:cs typeface="Montserrat" pitchFamily="34" charset="-120"/>
              </a:rPr>
              <a:t>What made me say yes</a:t>
            </a:r>
            <a:endParaRPr lang="en-US" sz="1700" dirty="0"/>
          </a:p>
        </p:txBody>
      </p:sp>
      <p:sp>
        <p:nvSpPr>
          <p:cNvPr id="6" name="Shape 3"/>
          <p:cNvSpPr/>
          <p:nvPr/>
        </p:nvSpPr>
        <p:spPr>
          <a:xfrm>
            <a:off x="685800" y="1783080"/>
            <a:ext cx="3401568" cy="3246120"/>
          </a:xfrm>
          <a:prstGeom prst="roundRect">
            <a:avLst>
              <a:gd name="adj" fmla="val 2817"/>
            </a:avLst>
          </a:prstGeom>
          <a:solidFill>
            <a:srgbClr val="F3F4F6"/>
          </a:solidFill>
          <a:ln w="12700">
            <a:solidFill>
              <a:srgbClr val="E2E5EA"/>
            </a:solidFill>
            <a:prstDash val="solid"/>
          </a:ln>
        </p:spPr>
        <p:txBody>
          <a:bodyPr/>
          <a:lstStyle/>
          <a:p>
            <a:endParaRPr lang="en-KR"/>
          </a:p>
        </p:txBody>
      </p:sp>
      <p:sp>
        <p:nvSpPr>
          <p:cNvPr id="7" name="Text 4"/>
          <p:cNvSpPr txBox="1"/>
          <p:nvPr/>
        </p:nvSpPr>
        <p:spPr>
          <a:xfrm>
            <a:off x="886968" y="1938528"/>
            <a:ext cx="2999232" cy="2926080"/>
          </a:xfrm>
          <a:prstGeom prst="rect">
            <a:avLst/>
          </a:prstGeom>
          <a:noFill/>
          <a:ln/>
        </p:spPr>
        <p:txBody>
          <a:bodyPr wrap="square" lIns="0" tIns="0" rIns="0" bIns="0" rtlCol="0" anchor="t"/>
          <a:lstStyle/>
          <a:p>
            <a:pPr marL="0" indent="0">
              <a:buNone/>
            </a:pPr>
            <a:r>
              <a:rPr lang="en-US" sz="1600" i="1" dirty="0">
                <a:solidFill>
                  <a:srgbClr val="5B6472"/>
                </a:solidFill>
                <a:latin typeface="Raleway" pitchFamily="34" charset="0"/>
                <a:ea typeface="Raleway" pitchFamily="34" charset="-122"/>
                <a:cs typeface="Raleway" pitchFamily="34" charset="-120"/>
              </a:rPr>
              <a:t>[Write one line. What caught your attention about this competition?]</a:t>
            </a:r>
            <a:endParaRPr lang="en-US" sz="1600" dirty="0"/>
          </a:p>
        </p:txBody>
      </p:sp>
      <p:sp>
        <p:nvSpPr>
          <p:cNvPr id="8" name="Text 5"/>
          <p:cNvSpPr txBox="1"/>
          <p:nvPr/>
        </p:nvSpPr>
        <p:spPr>
          <a:xfrm>
            <a:off x="4425696" y="1325880"/>
            <a:ext cx="3401568" cy="365760"/>
          </a:xfrm>
          <a:prstGeom prst="rect">
            <a:avLst/>
          </a:prstGeom>
          <a:noFill/>
          <a:ln/>
        </p:spPr>
        <p:txBody>
          <a:bodyPr wrap="square" lIns="0" tIns="0" rIns="0" bIns="0" rtlCol="0" anchor="ctr"/>
          <a:lstStyle/>
          <a:p>
            <a:pPr marL="0" indent="0">
              <a:buNone/>
            </a:pPr>
            <a:r>
              <a:rPr lang="en-US" sz="1700" b="1" dirty="0">
                <a:solidFill>
                  <a:srgbClr val="0F1875"/>
                </a:solidFill>
                <a:latin typeface="Montserrat" pitchFamily="34" charset="0"/>
                <a:ea typeface="Montserrat" pitchFamily="34" charset="-122"/>
                <a:cs typeface="Montserrat" pitchFamily="34" charset="-120"/>
              </a:rPr>
              <a:t>What I've got out of it</a:t>
            </a:r>
            <a:endParaRPr lang="en-US" sz="1700" dirty="0"/>
          </a:p>
        </p:txBody>
      </p:sp>
      <p:sp>
        <p:nvSpPr>
          <p:cNvPr id="9" name="Shape 6"/>
          <p:cNvSpPr/>
          <p:nvPr/>
        </p:nvSpPr>
        <p:spPr>
          <a:xfrm>
            <a:off x="4425696" y="1783080"/>
            <a:ext cx="3401568" cy="3246120"/>
          </a:xfrm>
          <a:prstGeom prst="roundRect">
            <a:avLst>
              <a:gd name="adj" fmla="val 2817"/>
            </a:avLst>
          </a:prstGeom>
          <a:solidFill>
            <a:srgbClr val="F3F4F6"/>
          </a:solidFill>
          <a:ln w="12700">
            <a:solidFill>
              <a:srgbClr val="E2E5EA"/>
            </a:solidFill>
            <a:prstDash val="solid"/>
          </a:ln>
        </p:spPr>
        <p:txBody>
          <a:bodyPr/>
          <a:lstStyle/>
          <a:p>
            <a:endParaRPr lang="en-KR"/>
          </a:p>
        </p:txBody>
      </p:sp>
      <p:sp>
        <p:nvSpPr>
          <p:cNvPr id="10" name="Text 7"/>
          <p:cNvSpPr txBox="1"/>
          <p:nvPr/>
        </p:nvSpPr>
        <p:spPr>
          <a:xfrm>
            <a:off x="4626864" y="1938528"/>
            <a:ext cx="2999232" cy="2926080"/>
          </a:xfrm>
          <a:prstGeom prst="rect">
            <a:avLst/>
          </a:prstGeom>
          <a:noFill/>
          <a:ln/>
        </p:spPr>
        <p:txBody>
          <a:bodyPr wrap="square" lIns="0" tIns="0" rIns="0" bIns="0" rtlCol="0" anchor="t"/>
          <a:lstStyle/>
          <a:p>
            <a:pPr marL="0" indent="0">
              <a:buNone/>
            </a:pPr>
            <a:r>
              <a:rPr lang="en-US" sz="1600" i="1" dirty="0">
                <a:solidFill>
                  <a:srgbClr val="5B6472"/>
                </a:solidFill>
                <a:latin typeface="Raleway" pitchFamily="34" charset="0"/>
                <a:ea typeface="Raleway" pitchFamily="34" charset="-122"/>
                <a:cs typeface="Raleway" pitchFamily="34" charset="-120"/>
              </a:rPr>
              <a:t>[One line. A skill, a conversation, something you made, someone you met.]</a:t>
            </a:r>
            <a:endParaRPr lang="en-US" sz="1600" dirty="0"/>
          </a:p>
        </p:txBody>
      </p:sp>
      <p:sp>
        <p:nvSpPr>
          <p:cNvPr id="11" name="Text 8"/>
          <p:cNvSpPr txBox="1"/>
          <p:nvPr/>
        </p:nvSpPr>
        <p:spPr>
          <a:xfrm>
            <a:off x="8165592" y="1325880"/>
            <a:ext cx="3401568" cy="365760"/>
          </a:xfrm>
          <a:prstGeom prst="rect">
            <a:avLst/>
          </a:prstGeom>
          <a:noFill/>
          <a:ln/>
        </p:spPr>
        <p:txBody>
          <a:bodyPr wrap="square" lIns="0" tIns="0" rIns="0" bIns="0" rtlCol="0" anchor="ctr"/>
          <a:lstStyle/>
          <a:p>
            <a:pPr marL="0" indent="0">
              <a:buNone/>
            </a:pPr>
            <a:r>
              <a:rPr lang="en-US" sz="1700" b="1" dirty="0">
                <a:solidFill>
                  <a:srgbClr val="0F1875"/>
                </a:solidFill>
                <a:latin typeface="Montserrat" pitchFamily="34" charset="0"/>
                <a:ea typeface="Montserrat" pitchFamily="34" charset="-122"/>
                <a:cs typeface="Montserrat" pitchFamily="34" charset="-120"/>
              </a:rPr>
              <a:t>Why I'm telling you</a:t>
            </a:r>
            <a:endParaRPr lang="en-US" sz="1700" dirty="0"/>
          </a:p>
        </p:txBody>
      </p:sp>
      <p:sp>
        <p:nvSpPr>
          <p:cNvPr id="12" name="Shape 9"/>
          <p:cNvSpPr/>
          <p:nvPr/>
        </p:nvSpPr>
        <p:spPr>
          <a:xfrm>
            <a:off x="8165592" y="1783080"/>
            <a:ext cx="3401568" cy="3246120"/>
          </a:xfrm>
          <a:prstGeom prst="roundRect">
            <a:avLst>
              <a:gd name="adj" fmla="val 2817"/>
            </a:avLst>
          </a:prstGeom>
          <a:solidFill>
            <a:srgbClr val="F3F4F6"/>
          </a:solidFill>
          <a:ln w="12700">
            <a:solidFill>
              <a:srgbClr val="E2E5EA"/>
            </a:solidFill>
            <a:prstDash val="solid"/>
          </a:ln>
        </p:spPr>
        <p:txBody>
          <a:bodyPr/>
          <a:lstStyle/>
          <a:p>
            <a:endParaRPr lang="en-KR"/>
          </a:p>
        </p:txBody>
      </p:sp>
      <p:sp>
        <p:nvSpPr>
          <p:cNvPr id="13" name="Text 10"/>
          <p:cNvSpPr txBox="1"/>
          <p:nvPr/>
        </p:nvSpPr>
        <p:spPr>
          <a:xfrm>
            <a:off x="8366760" y="1938528"/>
            <a:ext cx="2999232" cy="2926080"/>
          </a:xfrm>
          <a:prstGeom prst="rect">
            <a:avLst/>
          </a:prstGeom>
          <a:noFill/>
          <a:ln/>
        </p:spPr>
        <p:txBody>
          <a:bodyPr wrap="square" lIns="0" tIns="0" rIns="0" bIns="0" rtlCol="0" anchor="t"/>
          <a:lstStyle/>
          <a:p>
            <a:pPr marL="0" indent="0">
              <a:buNone/>
            </a:pPr>
            <a:r>
              <a:rPr lang="en-US" sz="1600" i="1" dirty="0">
                <a:solidFill>
                  <a:srgbClr val="5B6472"/>
                </a:solidFill>
                <a:latin typeface="Raleway" pitchFamily="34" charset="0"/>
                <a:ea typeface="Raleway" pitchFamily="34" charset="-122"/>
                <a:cs typeface="Raleway" pitchFamily="34" charset="-120"/>
              </a:rPr>
              <a:t>[One line. Who in this room do you think should enter, and why?]</a:t>
            </a:r>
            <a:endParaRPr lang="en-US" sz="1600" dirty="0"/>
          </a:p>
        </p:txBody>
      </p:sp>
      <p:sp>
        <p:nvSpPr>
          <p:cNvPr id="14" name="Text 11"/>
          <p:cNvSpPr txBox="1"/>
          <p:nvPr/>
        </p:nvSpPr>
        <p:spPr>
          <a:xfrm>
            <a:off x="685800" y="5303520"/>
            <a:ext cx="10789920" cy="365760"/>
          </a:xfrm>
          <a:prstGeom prst="rect">
            <a:avLst/>
          </a:prstGeom>
          <a:noFill/>
          <a:ln/>
        </p:spPr>
        <p:txBody>
          <a:bodyPr wrap="square" lIns="0" tIns="0" rIns="0" bIns="0" rtlCol="0" anchor="t"/>
          <a:lstStyle/>
          <a:p>
            <a:pPr marL="0" indent="0">
              <a:buNone/>
            </a:pPr>
            <a:r>
              <a:rPr lang="en-US" sz="1500" i="1" dirty="0">
                <a:solidFill>
                  <a:srgbClr val="1F7AE0"/>
                </a:solidFill>
                <a:latin typeface="Raleway" pitchFamily="34" charset="0"/>
                <a:ea typeface="Raleway" pitchFamily="34" charset="-122"/>
                <a:cs typeface="Raleway" pitchFamily="34" charset="-120"/>
              </a:rPr>
              <a:t>Keep it honest and keep it short. This is the slide that makes the rest of the deck believable.</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Where the idea comes from</a:t>
            </a:r>
            <a:endParaRPr lang="en-US" sz="3000" dirty="0"/>
          </a:p>
        </p:txBody>
      </p:sp>
      <p:pic>
        <p:nvPicPr>
          <p:cNvPr id="4" name="Image 0" descr="book_cover.jpg"/>
          <p:cNvPicPr>
            <a:picLocks noChangeAspect="1"/>
          </p:cNvPicPr>
          <p:nvPr/>
        </p:nvPicPr>
        <p:blipFill>
          <a:blip r:embed="rId3"/>
          <a:stretch>
            <a:fillRect/>
          </a:stretch>
        </p:blipFill>
        <p:spPr>
          <a:xfrm>
            <a:off x="868680" y="1325880"/>
            <a:ext cx="2987040" cy="4480560"/>
          </a:xfrm>
          <a:prstGeom prst="rect">
            <a:avLst/>
          </a:prstGeom>
          <a:effectLst>
            <a:outerShdw blurRad="127000" dist="50800" dir="5400000" algn="bl" rotWithShape="0">
              <a:srgbClr val="0F1875">
                <a:alpha val="25000"/>
              </a:srgbClr>
            </a:outerShdw>
          </a:effectLst>
        </p:spPr>
      </p:pic>
      <p:sp>
        <p:nvSpPr>
          <p:cNvPr id="5" name="Text 1"/>
          <p:cNvSpPr txBox="1"/>
          <p:nvPr/>
        </p:nvSpPr>
        <p:spPr>
          <a:xfrm>
            <a:off x="4587240" y="1600200"/>
            <a:ext cx="6918655" cy="1097280"/>
          </a:xfrm>
          <a:prstGeom prst="rect">
            <a:avLst/>
          </a:prstGeom>
          <a:noFill/>
          <a:ln/>
        </p:spPr>
        <p:txBody>
          <a:bodyPr wrap="square" lIns="0" tIns="0" rIns="0" bIns="0" rtlCol="0" anchor="t"/>
          <a:lstStyle/>
          <a:p>
            <a:pPr marL="0" indent="0">
              <a:buNone/>
            </a:pPr>
            <a:r>
              <a:rPr lang="en-US" sz="2600" b="1" dirty="0">
                <a:solidFill>
                  <a:srgbClr val="0F1875"/>
                </a:solidFill>
                <a:latin typeface="Montserrat" pitchFamily="34" charset="0"/>
                <a:ea typeface="Montserrat" pitchFamily="34" charset="-122"/>
                <a:cs typeface="Montserrat" pitchFamily="34" charset="-120"/>
              </a:rPr>
              <a:t>The competition was inspired by the book Blue Ocean Strategy.</a:t>
            </a:r>
            <a:endParaRPr lang="en-US" sz="2600" dirty="0"/>
          </a:p>
        </p:txBody>
      </p:sp>
      <p:sp>
        <p:nvSpPr>
          <p:cNvPr id="6" name="Text 2"/>
          <p:cNvSpPr txBox="1"/>
          <p:nvPr/>
        </p:nvSpPr>
        <p:spPr>
          <a:xfrm>
            <a:off x="4587240" y="2788920"/>
            <a:ext cx="6918655" cy="1005840"/>
          </a:xfrm>
          <a:prstGeom prst="rect">
            <a:avLst/>
          </a:prstGeom>
          <a:noFill/>
          <a:ln/>
        </p:spPr>
        <p:txBody>
          <a:bodyPr wrap="square" lIns="0" tIns="0" rIns="0" bIns="0" rtlCol="0" anchor="t"/>
          <a:lstStyle/>
          <a:p>
            <a:pPr marL="0" indent="0">
              <a:lnSpc>
                <a:spcPct val="115000"/>
              </a:lnSpc>
              <a:buNone/>
            </a:pPr>
            <a:r>
              <a:rPr lang="en-US" sz="2000" dirty="0">
                <a:solidFill>
                  <a:srgbClr val="333333"/>
                </a:solidFill>
                <a:latin typeface="Raleway" pitchFamily="34" charset="0"/>
                <a:ea typeface="Raleway" pitchFamily="34" charset="-122"/>
                <a:cs typeface="Raleway" pitchFamily="34" charset="-120"/>
              </a:rPr>
              <a:t>Written by W. Chan Kim and Renée Mauborgne, professors of strategy at INSEAD, one of the world's leading business schools.</a:t>
            </a:r>
            <a:endParaRPr lang="en-US" sz="2000" dirty="0"/>
          </a:p>
        </p:txBody>
      </p:sp>
      <p:sp>
        <p:nvSpPr>
          <p:cNvPr id="7" name="Shape 3"/>
          <p:cNvSpPr/>
          <p:nvPr/>
        </p:nvSpPr>
        <p:spPr>
          <a:xfrm>
            <a:off x="4587240" y="4069080"/>
            <a:ext cx="6918655" cy="1234440"/>
          </a:xfrm>
          <a:prstGeom prst="roundRect">
            <a:avLst>
              <a:gd name="adj" fmla="val 7407"/>
            </a:avLst>
          </a:prstGeom>
          <a:solidFill>
            <a:srgbClr val="FFFFFF"/>
          </a:solidFill>
          <a:ln w="12700">
            <a:solidFill>
              <a:srgbClr val="D5E3F5"/>
            </a:solidFill>
            <a:prstDash val="solid"/>
          </a:ln>
        </p:spPr>
        <p:txBody>
          <a:bodyPr/>
          <a:lstStyle/>
          <a:p>
            <a:endParaRPr lang="en-KR"/>
          </a:p>
        </p:txBody>
      </p:sp>
      <p:sp>
        <p:nvSpPr>
          <p:cNvPr id="8" name="Text 4"/>
          <p:cNvSpPr txBox="1"/>
          <p:nvPr/>
        </p:nvSpPr>
        <p:spPr>
          <a:xfrm>
            <a:off x="4861560" y="4069080"/>
            <a:ext cx="6370015" cy="1234440"/>
          </a:xfrm>
          <a:prstGeom prst="rect">
            <a:avLst/>
          </a:prstGeom>
          <a:noFill/>
          <a:ln/>
        </p:spPr>
        <p:txBody>
          <a:bodyPr wrap="square" lIns="0" tIns="0" rIns="0" bIns="0" rtlCol="0" anchor="ctr"/>
          <a:lstStyle/>
          <a:p>
            <a:pPr marL="0" indent="0">
              <a:buNone/>
            </a:pPr>
            <a:r>
              <a:rPr lang="en-US" sz="1800" b="1" dirty="0">
                <a:solidFill>
                  <a:srgbClr val="1043D8"/>
                </a:solidFill>
                <a:latin typeface="Montserrat" pitchFamily="34" charset="0"/>
                <a:ea typeface="Montserrat" pitchFamily="34" charset="-122"/>
                <a:cs typeface="Montserrat" pitchFamily="34" charset="-120"/>
              </a:rPr>
              <a:t>The competition is supported by the authors and the Blue Ocean Strategy global brand.</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Two kinds of markets</a:t>
            </a:r>
            <a:endParaRPr lang="en-US" sz="3000" dirty="0"/>
          </a:p>
        </p:txBody>
      </p:sp>
      <p:sp>
        <p:nvSpPr>
          <p:cNvPr id="4" name="Shape 1"/>
          <p:cNvSpPr/>
          <p:nvPr/>
        </p:nvSpPr>
        <p:spPr>
          <a:xfrm>
            <a:off x="685800" y="1691640"/>
            <a:ext cx="5239512" cy="3749040"/>
          </a:xfrm>
          <a:prstGeom prst="roundRect">
            <a:avLst>
              <a:gd name="adj" fmla="val 2439"/>
            </a:avLst>
          </a:prstGeom>
          <a:solidFill>
            <a:srgbClr val="FDECEC"/>
          </a:solidFill>
          <a:ln w="12700">
            <a:solidFill>
              <a:srgbClr val="F5B5B5"/>
            </a:solidFill>
            <a:prstDash val="solid"/>
          </a:ln>
        </p:spPr>
        <p:txBody>
          <a:bodyPr/>
          <a:lstStyle/>
          <a:p>
            <a:endParaRPr lang="en-KR"/>
          </a:p>
        </p:txBody>
      </p:sp>
      <p:sp>
        <p:nvSpPr>
          <p:cNvPr id="5" name="Text 2"/>
          <p:cNvSpPr txBox="1"/>
          <p:nvPr/>
        </p:nvSpPr>
        <p:spPr>
          <a:xfrm>
            <a:off x="1051560" y="2011680"/>
            <a:ext cx="4507992" cy="502920"/>
          </a:xfrm>
          <a:prstGeom prst="rect">
            <a:avLst/>
          </a:prstGeom>
          <a:noFill/>
          <a:ln/>
        </p:spPr>
        <p:txBody>
          <a:bodyPr wrap="square" lIns="0" tIns="0" rIns="0" bIns="0" rtlCol="0" anchor="ctr"/>
          <a:lstStyle/>
          <a:p>
            <a:pPr marL="0" indent="0">
              <a:buNone/>
            </a:pPr>
            <a:r>
              <a:rPr lang="en-US" sz="2600" b="1" dirty="0">
                <a:solidFill>
                  <a:srgbClr val="E00000"/>
                </a:solidFill>
                <a:latin typeface="Montserrat" pitchFamily="34" charset="0"/>
                <a:ea typeface="Montserrat" pitchFamily="34" charset="-122"/>
                <a:cs typeface="Montserrat" pitchFamily="34" charset="-120"/>
              </a:rPr>
              <a:t>Red oceans</a:t>
            </a:r>
            <a:endParaRPr lang="en-US" sz="2600" dirty="0"/>
          </a:p>
        </p:txBody>
      </p:sp>
      <p:sp>
        <p:nvSpPr>
          <p:cNvPr id="6" name="Text 3"/>
          <p:cNvSpPr txBox="1"/>
          <p:nvPr/>
        </p:nvSpPr>
        <p:spPr>
          <a:xfrm>
            <a:off x="1051560" y="2587752"/>
            <a:ext cx="4507992" cy="365760"/>
          </a:xfrm>
          <a:prstGeom prst="rect">
            <a:avLst/>
          </a:prstGeom>
          <a:noFill/>
          <a:ln/>
        </p:spPr>
        <p:txBody>
          <a:bodyPr wrap="square" lIns="0" tIns="0" rIns="0" bIns="0" rtlCol="0" anchor="t"/>
          <a:lstStyle/>
          <a:p>
            <a:pPr marL="0" indent="0">
              <a:buNone/>
            </a:pPr>
            <a:r>
              <a:rPr lang="en-US" sz="1700" b="1" dirty="0">
                <a:solidFill>
                  <a:srgbClr val="0F1875"/>
                </a:solidFill>
                <a:latin typeface="Raleway" pitchFamily="34" charset="0"/>
                <a:ea typeface="Raleway" pitchFamily="34" charset="-122"/>
                <a:cs typeface="Raleway" pitchFamily="34" charset="-120"/>
              </a:rPr>
              <a:t>Every industry that exists today.</a:t>
            </a:r>
            <a:endParaRPr lang="en-US" sz="1700" dirty="0"/>
          </a:p>
        </p:txBody>
      </p:sp>
      <p:sp>
        <p:nvSpPr>
          <p:cNvPr id="7" name="Text 4"/>
          <p:cNvSpPr txBox="1"/>
          <p:nvPr/>
        </p:nvSpPr>
        <p:spPr>
          <a:xfrm>
            <a:off x="1051560" y="3154680"/>
            <a:ext cx="4507992" cy="2834640"/>
          </a:xfrm>
          <a:prstGeom prst="rect">
            <a:avLst/>
          </a:prstGeom>
          <a:noFill/>
          <a:ln/>
        </p:spPr>
        <p:txBody>
          <a:bodyPr wrap="square" lIns="0" tIns="0" rIns="0" bIns="0" rtlCol="0" anchor="t"/>
          <a:lstStyle/>
          <a:p>
            <a:pPr marL="228600" indent="-228600">
              <a:spcAft>
                <a:spcPts val="1200"/>
              </a:spcAft>
              <a:buSzPct val="100000"/>
              <a:buChar char="•"/>
            </a:pPr>
            <a:r>
              <a:rPr lang="en-US" sz="1700" dirty="0">
                <a:solidFill>
                  <a:srgbClr val="333333"/>
                </a:solidFill>
                <a:latin typeface="Raleway" pitchFamily="34" charset="0"/>
                <a:ea typeface="Raleway" pitchFamily="34" charset="-122"/>
                <a:cs typeface="Raleway" pitchFamily="34" charset="-120"/>
              </a:rPr>
              <a:t>Crowded with competitors</a:t>
            </a:r>
            <a:endParaRPr lang="en-US" sz="1700" dirty="0"/>
          </a:p>
          <a:p>
            <a:pPr marL="228600" indent="-228600">
              <a:spcAft>
                <a:spcPts val="1200"/>
              </a:spcAft>
              <a:buSzPct val="100000"/>
              <a:buChar char="•"/>
            </a:pPr>
            <a:r>
              <a:rPr lang="en-US" sz="1700" dirty="0">
                <a:solidFill>
                  <a:srgbClr val="333333"/>
                </a:solidFill>
                <a:latin typeface="Raleway" pitchFamily="34" charset="0"/>
                <a:ea typeface="Raleway" pitchFamily="34" charset="-122"/>
                <a:cs typeface="Raleway" pitchFamily="34" charset="-120"/>
              </a:rPr>
              <a:t>Everyone offering roughly the same thing</a:t>
            </a:r>
            <a:endParaRPr lang="en-US" sz="1700" dirty="0"/>
          </a:p>
          <a:p>
            <a:pPr marL="228600" indent="-228600">
              <a:spcAft>
                <a:spcPts val="1200"/>
              </a:spcAft>
              <a:buSzPct val="100000"/>
              <a:buChar char="•"/>
            </a:pPr>
            <a:r>
              <a:rPr lang="en-US" sz="1700" dirty="0">
                <a:solidFill>
                  <a:srgbClr val="333333"/>
                </a:solidFill>
                <a:latin typeface="Raleway" pitchFamily="34" charset="0"/>
                <a:ea typeface="Raleway" pitchFamily="34" charset="-122"/>
                <a:cs typeface="Raleway" pitchFamily="34" charset="-120"/>
              </a:rPr>
              <a:t>You win only when somebody else loses</a:t>
            </a:r>
            <a:endParaRPr lang="en-US" sz="1700" dirty="0"/>
          </a:p>
          <a:p>
            <a:pPr marL="228600" indent="-228600">
              <a:spcAft>
                <a:spcPts val="1200"/>
              </a:spcAft>
              <a:buSzPct val="100000"/>
              <a:buChar char="•"/>
            </a:pPr>
            <a:r>
              <a:rPr lang="en-US" sz="1700" dirty="0">
                <a:solidFill>
                  <a:srgbClr val="333333"/>
                </a:solidFill>
                <a:latin typeface="Raleway" pitchFamily="34" charset="0"/>
                <a:ea typeface="Raleway" pitchFamily="34" charset="-122"/>
                <a:cs typeface="Raleway" pitchFamily="34" charset="-120"/>
              </a:rPr>
              <a:t>Shrinking room to grow</a:t>
            </a:r>
            <a:endParaRPr lang="en-US" sz="1700" dirty="0"/>
          </a:p>
        </p:txBody>
      </p:sp>
      <p:sp>
        <p:nvSpPr>
          <p:cNvPr id="8" name="Shape 5"/>
          <p:cNvSpPr/>
          <p:nvPr/>
        </p:nvSpPr>
        <p:spPr>
          <a:xfrm>
            <a:off x="6263640" y="1691640"/>
            <a:ext cx="5239512" cy="3749040"/>
          </a:xfrm>
          <a:prstGeom prst="roundRect">
            <a:avLst>
              <a:gd name="adj" fmla="val 2439"/>
            </a:avLst>
          </a:prstGeom>
          <a:solidFill>
            <a:srgbClr val="EAF4FF"/>
          </a:solidFill>
          <a:ln w="12700">
            <a:solidFill>
              <a:srgbClr val="D5E3F5"/>
            </a:solidFill>
            <a:prstDash val="solid"/>
          </a:ln>
        </p:spPr>
        <p:txBody>
          <a:bodyPr/>
          <a:lstStyle/>
          <a:p>
            <a:endParaRPr lang="en-KR"/>
          </a:p>
        </p:txBody>
      </p:sp>
      <p:sp>
        <p:nvSpPr>
          <p:cNvPr id="9" name="Text 6"/>
          <p:cNvSpPr txBox="1"/>
          <p:nvPr/>
        </p:nvSpPr>
        <p:spPr>
          <a:xfrm>
            <a:off x="6629400" y="2011680"/>
            <a:ext cx="4507992" cy="502920"/>
          </a:xfrm>
          <a:prstGeom prst="rect">
            <a:avLst/>
          </a:prstGeom>
          <a:noFill/>
          <a:ln/>
        </p:spPr>
        <p:txBody>
          <a:bodyPr wrap="square" lIns="0" tIns="0" rIns="0" bIns="0" rtlCol="0" anchor="ctr"/>
          <a:lstStyle/>
          <a:p>
            <a:pPr marL="0" indent="0">
              <a:buNone/>
            </a:pPr>
            <a:r>
              <a:rPr lang="en-US" sz="2600" b="1" dirty="0">
                <a:solidFill>
                  <a:srgbClr val="1043D8"/>
                </a:solidFill>
                <a:latin typeface="Montserrat" pitchFamily="34" charset="0"/>
                <a:ea typeface="Montserrat" pitchFamily="34" charset="-122"/>
                <a:cs typeface="Montserrat" pitchFamily="34" charset="-120"/>
              </a:rPr>
              <a:t>Blue oceans</a:t>
            </a:r>
            <a:endParaRPr lang="en-US" sz="2600" dirty="0"/>
          </a:p>
        </p:txBody>
      </p:sp>
      <p:sp>
        <p:nvSpPr>
          <p:cNvPr id="10" name="Text 7"/>
          <p:cNvSpPr txBox="1"/>
          <p:nvPr/>
        </p:nvSpPr>
        <p:spPr>
          <a:xfrm>
            <a:off x="6629400" y="2587752"/>
            <a:ext cx="4507992" cy="365760"/>
          </a:xfrm>
          <a:prstGeom prst="rect">
            <a:avLst/>
          </a:prstGeom>
          <a:noFill/>
          <a:ln/>
        </p:spPr>
        <p:txBody>
          <a:bodyPr wrap="square" lIns="0" tIns="0" rIns="0" bIns="0" rtlCol="0" anchor="t"/>
          <a:lstStyle/>
          <a:p>
            <a:pPr marL="0" indent="0">
              <a:buNone/>
            </a:pPr>
            <a:r>
              <a:rPr lang="en-US" sz="1700" b="1" dirty="0">
                <a:solidFill>
                  <a:srgbClr val="0F1875"/>
                </a:solidFill>
                <a:latin typeface="Raleway" pitchFamily="34" charset="0"/>
                <a:ea typeface="Raleway" pitchFamily="34" charset="-122"/>
                <a:cs typeface="Raleway" pitchFamily="34" charset="-120"/>
              </a:rPr>
              <a:t>Industries that do not exist yet.</a:t>
            </a:r>
            <a:endParaRPr lang="en-US" sz="1700" dirty="0"/>
          </a:p>
        </p:txBody>
      </p:sp>
      <p:sp>
        <p:nvSpPr>
          <p:cNvPr id="11" name="Text 8"/>
          <p:cNvSpPr txBox="1"/>
          <p:nvPr/>
        </p:nvSpPr>
        <p:spPr>
          <a:xfrm>
            <a:off x="6629400" y="3154680"/>
            <a:ext cx="4507992" cy="2834640"/>
          </a:xfrm>
          <a:prstGeom prst="rect">
            <a:avLst/>
          </a:prstGeom>
          <a:noFill/>
          <a:ln/>
        </p:spPr>
        <p:txBody>
          <a:bodyPr wrap="square" lIns="0" tIns="0" rIns="0" bIns="0" rtlCol="0" anchor="t"/>
          <a:lstStyle/>
          <a:p>
            <a:pPr marL="228600" indent="-228600">
              <a:spcAft>
                <a:spcPts val="1200"/>
              </a:spcAft>
              <a:buSzPct val="100000"/>
              <a:buChar char="•"/>
            </a:pPr>
            <a:r>
              <a:rPr lang="en-US" sz="1700" dirty="0">
                <a:solidFill>
                  <a:srgbClr val="333333"/>
                </a:solidFill>
                <a:latin typeface="Raleway" pitchFamily="34" charset="0"/>
                <a:ea typeface="Raleway" pitchFamily="34" charset="-122"/>
                <a:cs typeface="Raleway" pitchFamily="34" charset="-120"/>
              </a:rPr>
              <a:t>No competitors, because you created the space</a:t>
            </a:r>
            <a:endParaRPr lang="en-US" sz="1700" dirty="0"/>
          </a:p>
          <a:p>
            <a:pPr marL="228600" indent="-228600">
              <a:spcAft>
                <a:spcPts val="1200"/>
              </a:spcAft>
              <a:buSzPct val="100000"/>
              <a:buChar char="•"/>
            </a:pPr>
            <a:r>
              <a:rPr lang="en-US" sz="1700" dirty="0">
                <a:solidFill>
                  <a:srgbClr val="333333"/>
                </a:solidFill>
                <a:latin typeface="Raleway" pitchFamily="34" charset="0"/>
                <a:ea typeface="Raleway" pitchFamily="34" charset="-122"/>
                <a:cs typeface="Raleway" pitchFamily="34" charset="-120"/>
              </a:rPr>
              <a:t>Wide open room to grow</a:t>
            </a:r>
            <a:endParaRPr lang="en-US" sz="1700" dirty="0"/>
          </a:p>
          <a:p>
            <a:pPr marL="228600" indent="-228600">
              <a:spcAft>
                <a:spcPts val="1200"/>
              </a:spcAft>
              <a:buSzPct val="100000"/>
              <a:buChar char="•"/>
            </a:pPr>
            <a:r>
              <a:rPr lang="en-US" sz="1700" dirty="0">
                <a:solidFill>
                  <a:srgbClr val="333333"/>
                </a:solidFill>
                <a:latin typeface="Raleway" pitchFamily="34" charset="0"/>
                <a:ea typeface="Raleway" pitchFamily="34" charset="-122"/>
                <a:cs typeface="Raleway" pitchFamily="34" charset="-120"/>
              </a:rPr>
              <a:t>You win, your buyers win, your community wins</a:t>
            </a:r>
            <a:endParaRPr lang="en-US" sz="1700" dirty="0"/>
          </a:p>
          <a:p>
            <a:pPr marL="228600" indent="-228600">
              <a:spcAft>
                <a:spcPts val="1200"/>
              </a:spcAft>
              <a:buSzPct val="100000"/>
              <a:buChar char="•"/>
            </a:pPr>
            <a:r>
              <a:rPr lang="en-US" sz="1700" dirty="0">
                <a:solidFill>
                  <a:srgbClr val="333333"/>
                </a:solidFill>
                <a:latin typeface="Raleway" pitchFamily="34" charset="0"/>
                <a:ea typeface="Raleway" pitchFamily="34" charset="-122"/>
                <a:cs typeface="Raleway" pitchFamily="34" charset="-120"/>
              </a:rPr>
              <a:t>Waiting to be created. Possibly by you.</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You have a choice</a:t>
            </a:r>
            <a:endParaRPr lang="en-US" sz="3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85800" y="1554480"/>
          <a:ext cx="10817352" cy="914400"/>
        </p:xfrm>
        <a:graphic>
          <a:graphicData uri="http://schemas.openxmlformats.org/drawingml/2006/table">
            <a:tbl>
              <a:tblPr/>
              <a:tblGrid>
                <a:gridCol w="5408676">
                  <a:extLst>
                    <a:ext uri="{9D8B030D-6E8A-4147-A177-3AD203B41FA5}">
                      <a16:colId xmlns:a16="http://schemas.microsoft.com/office/drawing/2014/main" val="20000"/>
                    </a:ext>
                  </a:extLst>
                </a:gridCol>
                <a:gridCol w="5408676">
                  <a:extLst>
                    <a:ext uri="{9D8B030D-6E8A-4147-A177-3AD203B41FA5}">
                      <a16:colId xmlns:a16="http://schemas.microsoft.com/office/drawing/2014/main" val="20001"/>
                    </a:ext>
                  </a:extLst>
                </a:gridCol>
              </a:tblGrid>
              <a:tr h="585216">
                <a:tc>
                  <a:txBody>
                    <a:bodyPr/>
                    <a:lstStyle/>
                    <a:p>
                      <a:pPr marL="0" indent="0">
                        <a:buNone/>
                      </a:pPr>
                      <a:r>
                        <a:rPr lang="en-US" sz="1700" b="1" dirty="0">
                          <a:solidFill>
                            <a:srgbClr val="FFFFFF"/>
                          </a:solidFill>
                          <a:latin typeface="Montserrat" pitchFamily="34" charset="0"/>
                          <a:ea typeface="Montserrat" pitchFamily="34" charset="-122"/>
                          <a:cs typeface="Montserrat" pitchFamily="34" charset="-120"/>
                        </a:rPr>
                        <a:t>Fight in a red ocean</a:t>
                      </a:r>
                      <a:endParaRPr lang="en-US" sz="1700" dirty="0">
                        <a:latin typeface="Montserrat" charset="0"/>
                        <a:ea typeface="Montserrat" charset="0"/>
                        <a:cs typeface="Montserrat"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E00000"/>
                    </a:solidFill>
                  </a:tcPr>
                </a:tc>
                <a:tc>
                  <a:txBody>
                    <a:bodyPr/>
                    <a:lstStyle/>
                    <a:p>
                      <a:pPr marL="0" indent="0">
                        <a:buNone/>
                      </a:pPr>
                      <a:r>
                        <a:rPr lang="en-US" sz="1700" b="1" dirty="0">
                          <a:solidFill>
                            <a:srgbClr val="FFFFFF"/>
                          </a:solidFill>
                          <a:latin typeface="Montserrat" pitchFamily="34" charset="0"/>
                          <a:ea typeface="Montserrat" pitchFamily="34" charset="-122"/>
                          <a:cs typeface="Montserrat" pitchFamily="34" charset="-120"/>
                        </a:rPr>
                        <a:t>Create a blue ocean</a:t>
                      </a:r>
                      <a:endParaRPr lang="en-US" sz="1700" dirty="0">
                        <a:latin typeface="Montserrat" charset="0"/>
                        <a:ea typeface="Montserrat" charset="0"/>
                        <a:cs typeface="Montserrat"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1043D8"/>
                    </a:solidFill>
                  </a:tcPr>
                </a:tc>
                <a:extLst>
                  <a:ext uri="{0D108BD9-81ED-4DB2-BD59-A6C34878D82A}">
                    <a16:rowId xmlns:a16="http://schemas.microsoft.com/office/drawing/2014/main" val="10000"/>
                  </a:ext>
                </a:extLst>
              </a:tr>
              <a:tr h="585216">
                <a:tc>
                  <a:txBody>
                    <a:bodyPr/>
                    <a:lstStyle/>
                    <a:p>
                      <a:pPr marL="0" indent="0">
                        <a:buNone/>
                      </a:pPr>
                      <a:r>
                        <a:rPr lang="en-US" sz="1600" dirty="0">
                          <a:solidFill>
                            <a:srgbClr val="333333"/>
                          </a:solidFill>
                          <a:latin typeface="Raleway" pitchFamily="34" charset="0"/>
                          <a:ea typeface="Raleway" pitchFamily="34" charset="-122"/>
                          <a:cs typeface="Raleway" pitchFamily="34" charset="-120"/>
                        </a:rPr>
                        <a:t>Strive to beat the competition</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FFFFF"/>
                    </a:solidFill>
                  </a:tcPr>
                </a:tc>
                <a:tc>
                  <a:txBody>
                    <a:bodyPr/>
                    <a:lstStyle/>
                    <a:p>
                      <a:pPr marL="0" indent="0">
                        <a:buNone/>
                      </a:pPr>
                      <a:r>
                        <a:rPr lang="en-US" sz="1600" b="1" dirty="0">
                          <a:solidFill>
                            <a:srgbClr val="0F1875"/>
                          </a:solidFill>
                          <a:latin typeface="Raleway" pitchFamily="34" charset="0"/>
                          <a:ea typeface="Raleway" pitchFamily="34" charset="-122"/>
                          <a:cs typeface="Raleway" pitchFamily="34" charset="-120"/>
                        </a:rPr>
                        <a:t>Make competition irrelevant</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85216">
                <a:tc>
                  <a:txBody>
                    <a:bodyPr/>
                    <a:lstStyle/>
                    <a:p>
                      <a:pPr marL="0" indent="0">
                        <a:buNone/>
                      </a:pPr>
                      <a:r>
                        <a:rPr lang="en-US" sz="1600" dirty="0">
                          <a:solidFill>
                            <a:srgbClr val="333333"/>
                          </a:solidFill>
                          <a:latin typeface="Raleway" pitchFamily="34" charset="0"/>
                          <a:ea typeface="Raleway" pitchFamily="34" charset="-122"/>
                          <a:cs typeface="Raleway" pitchFamily="34" charset="-120"/>
                        </a:rPr>
                        <a:t>Capture share of existing markets</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4FAFF"/>
                    </a:solidFill>
                  </a:tcPr>
                </a:tc>
                <a:tc>
                  <a:txBody>
                    <a:bodyPr/>
                    <a:lstStyle/>
                    <a:p>
                      <a:pPr marL="0" indent="0">
                        <a:buNone/>
                      </a:pPr>
                      <a:r>
                        <a:rPr lang="en-US" sz="1600" b="1" dirty="0">
                          <a:solidFill>
                            <a:srgbClr val="0F1875"/>
                          </a:solidFill>
                          <a:latin typeface="Raleway" pitchFamily="34" charset="0"/>
                          <a:ea typeface="Raleway" pitchFamily="34" charset="-122"/>
                          <a:cs typeface="Raleway" pitchFamily="34" charset="-120"/>
                        </a:rPr>
                        <a:t>Create wide open new markets</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4FAFF"/>
                    </a:solidFill>
                  </a:tcPr>
                </a:tc>
                <a:extLst>
                  <a:ext uri="{0D108BD9-81ED-4DB2-BD59-A6C34878D82A}">
                    <a16:rowId xmlns:a16="http://schemas.microsoft.com/office/drawing/2014/main" val="10002"/>
                  </a:ext>
                </a:extLst>
              </a:tr>
              <a:tr h="585216">
                <a:tc>
                  <a:txBody>
                    <a:bodyPr/>
                    <a:lstStyle/>
                    <a:p>
                      <a:pPr marL="0" indent="0">
                        <a:buNone/>
                      </a:pPr>
                      <a:r>
                        <a:rPr lang="en-US" sz="1600" dirty="0">
                          <a:solidFill>
                            <a:srgbClr val="333333"/>
                          </a:solidFill>
                          <a:latin typeface="Raleway" pitchFamily="34" charset="0"/>
                          <a:ea typeface="Raleway" pitchFamily="34" charset="-122"/>
                          <a:cs typeface="Raleway" pitchFamily="34" charset="-120"/>
                        </a:rPr>
                        <a:t>Accept the rules of the game</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FFFFF"/>
                    </a:solidFill>
                  </a:tcPr>
                </a:tc>
                <a:tc>
                  <a:txBody>
                    <a:bodyPr/>
                    <a:lstStyle/>
                    <a:p>
                      <a:pPr marL="0" indent="0">
                        <a:buNone/>
                      </a:pPr>
                      <a:r>
                        <a:rPr lang="en-US" sz="1600" b="1" dirty="0">
                          <a:solidFill>
                            <a:srgbClr val="0F1875"/>
                          </a:solidFill>
                          <a:latin typeface="Raleway" pitchFamily="34" charset="0"/>
                          <a:ea typeface="Raleway" pitchFamily="34" charset="-122"/>
                          <a:cs typeface="Raleway" pitchFamily="34" charset="-120"/>
                        </a:rPr>
                        <a:t>Set new rules of the game</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85216">
                <a:tc>
                  <a:txBody>
                    <a:bodyPr/>
                    <a:lstStyle/>
                    <a:p>
                      <a:pPr marL="0" indent="0">
                        <a:buNone/>
                      </a:pPr>
                      <a:r>
                        <a:rPr lang="en-US" sz="1600" dirty="0">
                          <a:solidFill>
                            <a:srgbClr val="333333"/>
                          </a:solidFill>
                          <a:latin typeface="Raleway" pitchFamily="34" charset="0"/>
                          <a:ea typeface="Raleway" pitchFamily="34" charset="-122"/>
                          <a:cs typeface="Raleway" pitchFamily="34" charset="-120"/>
                        </a:rPr>
                        <a:t>Find solutions to existing problems</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4FAFF"/>
                    </a:solidFill>
                  </a:tcPr>
                </a:tc>
                <a:tc>
                  <a:txBody>
                    <a:bodyPr/>
                    <a:lstStyle/>
                    <a:p>
                      <a:pPr marL="0" indent="0">
                        <a:buNone/>
                      </a:pPr>
                      <a:r>
                        <a:rPr lang="en-US" sz="1600" b="1" dirty="0">
                          <a:solidFill>
                            <a:srgbClr val="0F1875"/>
                          </a:solidFill>
                          <a:latin typeface="Raleway" pitchFamily="34" charset="0"/>
                          <a:ea typeface="Raleway" pitchFamily="34" charset="-122"/>
                          <a:cs typeface="Raleway" pitchFamily="34" charset="-120"/>
                        </a:rPr>
                        <a:t>Define and solve new problems</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4FAFF"/>
                    </a:solidFill>
                  </a:tcPr>
                </a:tc>
                <a:extLst>
                  <a:ext uri="{0D108BD9-81ED-4DB2-BD59-A6C34878D82A}">
                    <a16:rowId xmlns:a16="http://schemas.microsoft.com/office/drawing/2014/main" val="10004"/>
                  </a:ext>
                </a:extLst>
              </a:tr>
              <a:tr h="585216">
                <a:tc>
                  <a:txBody>
                    <a:bodyPr/>
                    <a:lstStyle/>
                    <a:p>
                      <a:pPr marL="0" indent="0">
                        <a:buNone/>
                      </a:pPr>
                      <a:r>
                        <a:rPr lang="en-US" sz="1600" dirty="0">
                          <a:solidFill>
                            <a:srgbClr val="333333"/>
                          </a:solidFill>
                          <a:latin typeface="Raleway" pitchFamily="34" charset="0"/>
                          <a:ea typeface="Raleway" pitchFamily="34" charset="-122"/>
                          <a:cs typeface="Raleway" pitchFamily="34" charset="-120"/>
                        </a:rPr>
                        <a:t>Serve customers of an industry</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FFFFF"/>
                    </a:solidFill>
                  </a:tcPr>
                </a:tc>
                <a:tc>
                  <a:txBody>
                    <a:bodyPr/>
                    <a:lstStyle/>
                    <a:p>
                      <a:pPr marL="0" indent="0">
                        <a:buNone/>
                      </a:pPr>
                      <a:r>
                        <a:rPr lang="en-US" sz="1600" b="1" dirty="0">
                          <a:solidFill>
                            <a:srgbClr val="0F1875"/>
                          </a:solidFill>
                          <a:latin typeface="Raleway" pitchFamily="34" charset="0"/>
                          <a:ea typeface="Raleway" pitchFamily="34" charset="-122"/>
                          <a:cs typeface="Raleway" pitchFamily="34" charset="-120"/>
                        </a:rPr>
                        <a:t>Bring noncustomers into an industry</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85216">
                <a:tc>
                  <a:txBody>
                    <a:bodyPr/>
                    <a:lstStyle/>
                    <a:p>
                      <a:pPr marL="0" indent="0">
                        <a:buNone/>
                      </a:pPr>
                      <a:r>
                        <a:rPr lang="en-US" sz="1600" dirty="0">
                          <a:solidFill>
                            <a:srgbClr val="333333"/>
                          </a:solidFill>
                          <a:latin typeface="Raleway" pitchFamily="34" charset="0"/>
                          <a:ea typeface="Raleway" pitchFamily="34" charset="-122"/>
                          <a:cs typeface="Raleway" pitchFamily="34" charset="-120"/>
                        </a:rPr>
                        <a:t>Win at somebody else's expense</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4FAFF"/>
                    </a:solidFill>
                  </a:tcPr>
                </a:tc>
                <a:tc>
                  <a:txBody>
                    <a:bodyPr/>
                    <a:lstStyle/>
                    <a:p>
                      <a:pPr marL="0" indent="0">
                        <a:buNone/>
                      </a:pPr>
                      <a:r>
                        <a:rPr lang="en-US" sz="1600" b="1" dirty="0">
                          <a:solidFill>
                            <a:srgbClr val="0F1875"/>
                          </a:solidFill>
                          <a:latin typeface="Raleway" pitchFamily="34" charset="0"/>
                          <a:ea typeface="Raleway" pitchFamily="34" charset="-122"/>
                          <a:cs typeface="Raleway" pitchFamily="34" charset="-120"/>
                        </a:rPr>
                        <a:t>Create win-wins</a:t>
                      </a:r>
                      <a:endParaRPr lang="en-US" sz="1600" dirty="0">
                        <a:latin typeface="Raleway" charset="0"/>
                        <a:ea typeface="Raleway" charset="0"/>
                        <a:cs typeface="Raleway" charset="0"/>
                      </a:endParaRPr>
                    </a:p>
                  </a:txBody>
                  <a:tcPr marL="182880" marR="182880" marT="0" marB="0" anchor="ctr">
                    <a:lnL w="12700" cap="flat" cmpd="sng" algn="ctr">
                      <a:solidFill>
                        <a:srgbClr val="D8E8F8"/>
                      </a:solidFill>
                      <a:prstDash val="solid"/>
                      <a:round/>
                      <a:headEnd type="none" w="med" len="med"/>
                      <a:tailEnd type="none" w="med" len="med"/>
                    </a:lnL>
                    <a:lnR w="12700" cap="flat" cmpd="sng" algn="ctr">
                      <a:solidFill>
                        <a:srgbClr val="D8E8F8"/>
                      </a:solidFill>
                      <a:prstDash val="solid"/>
                      <a:round/>
                      <a:headEnd type="none" w="med" len="med"/>
                      <a:tailEnd type="none" w="med" len="med"/>
                    </a:lnR>
                    <a:lnT w="12700" cap="flat" cmpd="sng" algn="ctr">
                      <a:solidFill>
                        <a:srgbClr val="D8E8F8"/>
                      </a:solidFill>
                      <a:prstDash val="solid"/>
                      <a:round/>
                      <a:headEnd type="none" w="med" len="med"/>
                      <a:tailEnd type="none" w="med" len="med"/>
                    </a:lnT>
                    <a:lnB w="12700" cap="flat" cmpd="sng" algn="ctr">
                      <a:solidFill>
                        <a:srgbClr val="D8E8F8"/>
                      </a:solidFill>
                      <a:prstDash val="solid"/>
                      <a:round/>
                      <a:headEnd type="none" w="med" len="med"/>
                      <a:tailEnd type="none" w="med" len="med"/>
                    </a:lnB>
                    <a:solidFill>
                      <a:srgbClr val="F4FA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Blue Ocean Strategy empowers you…</a:t>
            </a:r>
            <a:endParaRPr lang="en-US" sz="3000" dirty="0"/>
          </a:p>
        </p:txBody>
      </p:sp>
      <p:sp>
        <p:nvSpPr>
          <p:cNvPr id="4" name="Shape 1"/>
          <p:cNvSpPr/>
          <p:nvPr/>
        </p:nvSpPr>
        <p:spPr>
          <a:xfrm>
            <a:off x="685800" y="1463040"/>
            <a:ext cx="5239512" cy="4206240"/>
          </a:xfrm>
          <a:prstGeom prst="roundRect">
            <a:avLst>
              <a:gd name="adj" fmla="val 2174"/>
            </a:avLst>
          </a:prstGeom>
          <a:solidFill>
            <a:srgbClr val="EAF4FF"/>
          </a:solidFill>
          <a:ln w="12700">
            <a:solidFill>
              <a:srgbClr val="D5E3F5"/>
            </a:solidFill>
            <a:prstDash val="solid"/>
          </a:ln>
        </p:spPr>
        <p:txBody>
          <a:bodyPr/>
          <a:lstStyle/>
          <a:p>
            <a:endParaRPr lang="en-KR"/>
          </a:p>
        </p:txBody>
      </p:sp>
      <p:sp>
        <p:nvSpPr>
          <p:cNvPr id="5" name="Text 2"/>
          <p:cNvSpPr/>
          <p:nvPr/>
        </p:nvSpPr>
        <p:spPr>
          <a:xfrm>
            <a:off x="1097280" y="1828800"/>
            <a:ext cx="685800" cy="685800"/>
          </a:xfrm>
          <a:prstGeom prst="ellipse">
            <a:avLst/>
          </a:prstGeom>
          <a:solidFill>
            <a:srgbClr val="1043D8"/>
          </a:solidFill>
          <a:ln/>
        </p:spPr>
        <p:txBody>
          <a:bodyPr wrap="square" lIns="0" tIns="0" rIns="0" bIns="0" rtlCol="0" anchor="ctr"/>
          <a:lstStyle/>
          <a:p>
            <a:pPr marL="0" indent="0" algn="ctr">
              <a:buNone/>
            </a:pPr>
            <a:r>
              <a:rPr lang="en-US" sz="2000" b="1" dirty="0">
                <a:solidFill>
                  <a:srgbClr val="FFFFFF"/>
                </a:solidFill>
                <a:latin typeface="Montserrat" pitchFamily="34" charset="0"/>
                <a:ea typeface="Montserrat" pitchFamily="34" charset="-122"/>
                <a:cs typeface="Montserrat" pitchFamily="34" charset="-120"/>
              </a:rPr>
              <a:t>1</a:t>
            </a:r>
            <a:endParaRPr lang="en-US" sz="2000" dirty="0"/>
          </a:p>
        </p:txBody>
      </p:sp>
      <p:sp>
        <p:nvSpPr>
          <p:cNvPr id="6" name="Text 3"/>
          <p:cNvSpPr txBox="1"/>
          <p:nvPr/>
        </p:nvSpPr>
        <p:spPr>
          <a:xfrm>
            <a:off x="1097280" y="2697480"/>
            <a:ext cx="4416552" cy="731520"/>
          </a:xfrm>
          <a:prstGeom prst="rect">
            <a:avLst/>
          </a:prstGeom>
          <a:noFill/>
          <a:ln/>
        </p:spPr>
        <p:txBody>
          <a:bodyPr wrap="square" lIns="0" tIns="0" rIns="0" bIns="0" rtlCol="0" anchor="ctr"/>
          <a:lstStyle/>
          <a:p>
            <a:pPr marL="0" indent="0">
              <a:buNone/>
            </a:pPr>
            <a:r>
              <a:rPr lang="en-US" sz="2000" b="1" dirty="0">
                <a:solidFill>
                  <a:srgbClr val="1043D8"/>
                </a:solidFill>
                <a:latin typeface="Montserrat" pitchFamily="34" charset="0"/>
                <a:ea typeface="Montserrat" pitchFamily="34" charset="-122"/>
                <a:cs typeface="Montserrat" pitchFamily="34" charset="-120"/>
              </a:rPr>
              <a:t>Challenge the conventions</a:t>
            </a:r>
            <a:endParaRPr lang="en-US" sz="2000" dirty="0"/>
          </a:p>
        </p:txBody>
      </p:sp>
      <p:sp>
        <p:nvSpPr>
          <p:cNvPr id="7" name="Text 4"/>
          <p:cNvSpPr txBox="1"/>
          <p:nvPr/>
        </p:nvSpPr>
        <p:spPr>
          <a:xfrm>
            <a:off x="1097280" y="3611880"/>
            <a:ext cx="4416552" cy="2103120"/>
          </a:xfrm>
          <a:prstGeom prst="rect">
            <a:avLst/>
          </a:prstGeom>
          <a:noFill/>
          <a:ln/>
        </p:spPr>
        <p:txBody>
          <a:bodyPr wrap="square" lIns="0" tIns="0" rIns="0" bIns="0" rtlCol="0" anchor="t"/>
          <a:lstStyle/>
          <a:p>
            <a:pPr marL="0" indent="0">
              <a:buNone/>
            </a:pPr>
            <a:r>
              <a:rPr lang="en-US" sz="1900" dirty="0">
                <a:solidFill>
                  <a:srgbClr val="333333"/>
                </a:solidFill>
                <a:latin typeface="Raleway" pitchFamily="34" charset="0"/>
                <a:ea typeface="Raleway" pitchFamily="34" charset="-122"/>
                <a:cs typeface="Raleway" pitchFamily="34" charset="-120"/>
              </a:rPr>
              <a:t>…to challenge the conventions and create businesses that stand apart from the competition and create win-wins.</a:t>
            </a:r>
            <a:endParaRPr lang="en-US" sz="1900" dirty="0"/>
          </a:p>
        </p:txBody>
      </p:sp>
      <p:sp>
        <p:nvSpPr>
          <p:cNvPr id="8" name="Shape 5"/>
          <p:cNvSpPr/>
          <p:nvPr/>
        </p:nvSpPr>
        <p:spPr>
          <a:xfrm>
            <a:off x="6263640" y="1463040"/>
            <a:ext cx="5239512" cy="4206240"/>
          </a:xfrm>
          <a:prstGeom prst="roundRect">
            <a:avLst>
              <a:gd name="adj" fmla="val 2174"/>
            </a:avLst>
          </a:prstGeom>
          <a:solidFill>
            <a:srgbClr val="EAF4FF"/>
          </a:solidFill>
          <a:ln w="12700">
            <a:solidFill>
              <a:srgbClr val="D5E3F5"/>
            </a:solidFill>
            <a:prstDash val="solid"/>
          </a:ln>
        </p:spPr>
        <p:txBody>
          <a:bodyPr/>
          <a:lstStyle/>
          <a:p>
            <a:endParaRPr lang="en-KR"/>
          </a:p>
        </p:txBody>
      </p:sp>
      <p:sp>
        <p:nvSpPr>
          <p:cNvPr id="9" name="Text 6"/>
          <p:cNvSpPr/>
          <p:nvPr/>
        </p:nvSpPr>
        <p:spPr>
          <a:xfrm>
            <a:off x="6675120" y="1828800"/>
            <a:ext cx="685800" cy="685800"/>
          </a:xfrm>
          <a:prstGeom prst="ellipse">
            <a:avLst/>
          </a:prstGeom>
          <a:solidFill>
            <a:srgbClr val="1043D8"/>
          </a:solidFill>
          <a:ln/>
        </p:spPr>
        <p:txBody>
          <a:bodyPr wrap="square" lIns="0" tIns="0" rIns="0" bIns="0" rtlCol="0" anchor="ctr"/>
          <a:lstStyle/>
          <a:p>
            <a:pPr marL="0" indent="0" algn="ctr">
              <a:buNone/>
            </a:pPr>
            <a:r>
              <a:rPr lang="en-US" sz="2000" b="1" dirty="0">
                <a:solidFill>
                  <a:srgbClr val="FFFFFF"/>
                </a:solidFill>
                <a:latin typeface="Montserrat" pitchFamily="34" charset="0"/>
                <a:ea typeface="Montserrat" pitchFamily="34" charset="-122"/>
                <a:cs typeface="Montserrat" pitchFamily="34" charset="-120"/>
              </a:rPr>
              <a:t>2</a:t>
            </a:r>
            <a:endParaRPr lang="en-US" sz="2000" dirty="0"/>
          </a:p>
        </p:txBody>
      </p:sp>
      <p:sp>
        <p:nvSpPr>
          <p:cNvPr id="10" name="Text 7"/>
          <p:cNvSpPr txBox="1"/>
          <p:nvPr/>
        </p:nvSpPr>
        <p:spPr>
          <a:xfrm>
            <a:off x="6675120" y="2697480"/>
            <a:ext cx="4416552" cy="731520"/>
          </a:xfrm>
          <a:prstGeom prst="rect">
            <a:avLst/>
          </a:prstGeom>
          <a:noFill/>
          <a:ln/>
        </p:spPr>
        <p:txBody>
          <a:bodyPr wrap="square" lIns="0" tIns="0" rIns="0" bIns="0" rtlCol="0" anchor="ctr"/>
          <a:lstStyle/>
          <a:p>
            <a:pPr marL="0" indent="0">
              <a:buNone/>
            </a:pPr>
            <a:r>
              <a:rPr lang="en-US" sz="2000" b="1" dirty="0">
                <a:solidFill>
                  <a:srgbClr val="1043D8"/>
                </a:solidFill>
                <a:latin typeface="Montserrat" pitchFamily="34" charset="0"/>
                <a:ea typeface="Montserrat" pitchFamily="34" charset="-122"/>
                <a:cs typeface="Montserrat" pitchFamily="34" charset="-120"/>
              </a:rPr>
              <a:t>Create blue oceans systematically</a:t>
            </a:r>
            <a:endParaRPr lang="en-US" sz="2000" dirty="0"/>
          </a:p>
        </p:txBody>
      </p:sp>
      <p:sp>
        <p:nvSpPr>
          <p:cNvPr id="11" name="Text 8"/>
          <p:cNvSpPr txBox="1"/>
          <p:nvPr/>
        </p:nvSpPr>
        <p:spPr>
          <a:xfrm>
            <a:off x="6675120" y="3611880"/>
            <a:ext cx="4416552" cy="2103120"/>
          </a:xfrm>
          <a:prstGeom prst="rect">
            <a:avLst/>
          </a:prstGeom>
          <a:noFill/>
          <a:ln/>
        </p:spPr>
        <p:txBody>
          <a:bodyPr wrap="square" lIns="0" tIns="0" rIns="0" bIns="0" rtlCol="0" anchor="t"/>
          <a:lstStyle/>
          <a:p>
            <a:pPr marL="0" indent="0">
              <a:buNone/>
            </a:pPr>
            <a:r>
              <a:rPr lang="en-US" sz="1900" dirty="0">
                <a:solidFill>
                  <a:srgbClr val="333333"/>
                </a:solidFill>
                <a:latin typeface="Raleway" pitchFamily="34" charset="0"/>
                <a:ea typeface="Raleway" pitchFamily="34" charset="-122"/>
                <a:cs typeface="Raleway" pitchFamily="34" charset="-120"/>
              </a:rPr>
              <a:t>…to systematically create blue oceans using a set of tools and analytic frameworks that minimize your risks and maximize your opportunities.</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txBox="1"/>
          <p:nvPr/>
        </p:nvSpPr>
        <p:spPr>
          <a:xfrm>
            <a:off x="685800" y="384048"/>
            <a:ext cx="8778240" cy="603504"/>
          </a:xfrm>
          <a:prstGeom prst="rect">
            <a:avLst/>
          </a:prstGeom>
          <a:noFill/>
          <a:ln/>
        </p:spPr>
        <p:txBody>
          <a:bodyPr wrap="square" lIns="0" tIns="0" rIns="0" bIns="0" rtlCol="0" anchor="ctr"/>
          <a:lstStyle/>
          <a:p>
            <a:pPr marL="0" indent="0">
              <a:buNone/>
            </a:pPr>
            <a:r>
              <a:rPr lang="en-US" sz="2200" b="1" dirty="0">
                <a:solidFill>
                  <a:srgbClr val="0F1875"/>
                </a:solidFill>
                <a:latin typeface="Montserrat" pitchFamily="34" charset="0"/>
                <a:ea typeface="Montserrat" pitchFamily="34" charset="-122"/>
                <a:cs typeface="Montserrat" pitchFamily="34" charset="-120"/>
              </a:rPr>
              <a:t>Why is Blue Ocean Strategy critical for you?</a:t>
            </a:r>
            <a:endParaRPr lang="en-US" sz="2200" dirty="0"/>
          </a:p>
        </p:txBody>
      </p:sp>
      <p:sp>
        <p:nvSpPr>
          <p:cNvPr id="4" name="Shape 1"/>
          <p:cNvSpPr/>
          <p:nvPr/>
        </p:nvSpPr>
        <p:spPr>
          <a:xfrm>
            <a:off x="685800" y="1325880"/>
            <a:ext cx="10817352" cy="1389888"/>
          </a:xfrm>
          <a:prstGeom prst="roundRect">
            <a:avLst>
              <a:gd name="adj" fmla="val 6579"/>
            </a:avLst>
          </a:prstGeom>
          <a:solidFill>
            <a:srgbClr val="EAF4FF"/>
          </a:solidFill>
          <a:ln w="12700">
            <a:solidFill>
              <a:srgbClr val="D5E3F5"/>
            </a:solidFill>
            <a:prstDash val="solid"/>
          </a:ln>
        </p:spPr>
        <p:txBody>
          <a:bodyPr/>
          <a:lstStyle/>
          <a:p>
            <a:endParaRPr lang="en-KR"/>
          </a:p>
        </p:txBody>
      </p:sp>
      <p:sp>
        <p:nvSpPr>
          <p:cNvPr id="5" name="Text 2"/>
          <p:cNvSpPr/>
          <p:nvPr/>
        </p:nvSpPr>
        <p:spPr>
          <a:xfrm>
            <a:off x="960120" y="1700784"/>
            <a:ext cx="640080" cy="640080"/>
          </a:xfrm>
          <a:prstGeom prst="ellipse">
            <a:avLst/>
          </a:prstGeom>
          <a:solidFill>
            <a:srgbClr val="1043D8"/>
          </a:solidFill>
          <a:ln/>
        </p:spPr>
        <p:txBody>
          <a:bodyPr wrap="square" lIns="0" tIns="0" rIns="0" bIns="0" rtlCol="0" anchor="ctr"/>
          <a:lstStyle/>
          <a:p>
            <a:pPr marL="0" indent="0" algn="ctr">
              <a:buNone/>
            </a:pPr>
            <a:r>
              <a:rPr lang="en-US" sz="1800" b="1" dirty="0">
                <a:solidFill>
                  <a:srgbClr val="FFFFFF"/>
                </a:solidFill>
                <a:latin typeface="Montserrat" pitchFamily="34" charset="0"/>
                <a:ea typeface="Montserrat" pitchFamily="34" charset="-122"/>
                <a:cs typeface="Montserrat" pitchFamily="34" charset="-120"/>
              </a:rPr>
              <a:t>1</a:t>
            </a:r>
            <a:endParaRPr lang="en-US" sz="1800" dirty="0"/>
          </a:p>
        </p:txBody>
      </p:sp>
      <p:sp>
        <p:nvSpPr>
          <p:cNvPr id="6" name="Text 3"/>
          <p:cNvSpPr txBox="1"/>
          <p:nvPr/>
        </p:nvSpPr>
        <p:spPr>
          <a:xfrm>
            <a:off x="1874520" y="1508760"/>
            <a:ext cx="9326880" cy="365760"/>
          </a:xfrm>
          <a:prstGeom prst="rect">
            <a:avLst/>
          </a:prstGeom>
          <a:noFill/>
          <a:ln/>
        </p:spPr>
        <p:txBody>
          <a:bodyPr wrap="square" lIns="0" tIns="0" rIns="0" bIns="0" rtlCol="0" anchor="ctr"/>
          <a:lstStyle/>
          <a:p>
            <a:pPr marL="0" indent="0">
              <a:buNone/>
            </a:pPr>
            <a:r>
              <a:rPr lang="en-US" sz="1700" b="1" dirty="0">
                <a:solidFill>
                  <a:srgbClr val="0F1875"/>
                </a:solidFill>
                <a:latin typeface="Montserrat" pitchFamily="34" charset="0"/>
                <a:ea typeface="Montserrat" pitchFamily="34" charset="-122"/>
                <a:cs typeface="Montserrat" pitchFamily="34" charset="-120"/>
              </a:rPr>
              <a:t>Creative new solutions are required in almost every industry</a:t>
            </a:r>
            <a:endParaRPr lang="en-US" sz="1700" dirty="0"/>
          </a:p>
        </p:txBody>
      </p:sp>
      <p:sp>
        <p:nvSpPr>
          <p:cNvPr id="7" name="Text 4"/>
          <p:cNvSpPr txBox="1"/>
          <p:nvPr/>
        </p:nvSpPr>
        <p:spPr>
          <a:xfrm>
            <a:off x="1874520" y="1929384"/>
            <a:ext cx="9326880" cy="73152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Think healthcare, education (K-12, university, community colleges), the environment, finance, cyber security, energy, our food chain. All are in dire need of creative solutions.</a:t>
            </a:r>
            <a:endParaRPr lang="en-US" sz="1500" dirty="0"/>
          </a:p>
        </p:txBody>
      </p:sp>
      <p:sp>
        <p:nvSpPr>
          <p:cNvPr id="8" name="Shape 5"/>
          <p:cNvSpPr/>
          <p:nvPr/>
        </p:nvSpPr>
        <p:spPr>
          <a:xfrm>
            <a:off x="685800" y="2898648"/>
            <a:ext cx="10817352" cy="1389888"/>
          </a:xfrm>
          <a:prstGeom prst="roundRect">
            <a:avLst>
              <a:gd name="adj" fmla="val 6579"/>
            </a:avLst>
          </a:prstGeom>
          <a:solidFill>
            <a:srgbClr val="EAF4FF"/>
          </a:solidFill>
          <a:ln w="12700">
            <a:solidFill>
              <a:srgbClr val="D5E3F5"/>
            </a:solidFill>
            <a:prstDash val="solid"/>
          </a:ln>
        </p:spPr>
        <p:txBody>
          <a:bodyPr/>
          <a:lstStyle/>
          <a:p>
            <a:endParaRPr lang="en-KR"/>
          </a:p>
        </p:txBody>
      </p:sp>
      <p:sp>
        <p:nvSpPr>
          <p:cNvPr id="9" name="Text 6"/>
          <p:cNvSpPr/>
          <p:nvPr/>
        </p:nvSpPr>
        <p:spPr>
          <a:xfrm>
            <a:off x="960120" y="3273552"/>
            <a:ext cx="640080" cy="640080"/>
          </a:xfrm>
          <a:prstGeom prst="ellipse">
            <a:avLst/>
          </a:prstGeom>
          <a:solidFill>
            <a:srgbClr val="1043D8"/>
          </a:solidFill>
          <a:ln/>
        </p:spPr>
        <p:txBody>
          <a:bodyPr wrap="square" lIns="0" tIns="0" rIns="0" bIns="0" rtlCol="0" anchor="ctr"/>
          <a:lstStyle/>
          <a:p>
            <a:pPr marL="0" indent="0" algn="ctr">
              <a:buNone/>
            </a:pPr>
            <a:r>
              <a:rPr lang="en-US" sz="1800" b="1" dirty="0">
                <a:solidFill>
                  <a:srgbClr val="FFFFFF"/>
                </a:solidFill>
                <a:latin typeface="Montserrat" pitchFamily="34" charset="0"/>
                <a:ea typeface="Montserrat" pitchFamily="34" charset="-122"/>
                <a:cs typeface="Montserrat" pitchFamily="34" charset="-120"/>
              </a:rPr>
              <a:t>2</a:t>
            </a:r>
            <a:endParaRPr lang="en-US" sz="1800" dirty="0"/>
          </a:p>
        </p:txBody>
      </p:sp>
      <p:sp>
        <p:nvSpPr>
          <p:cNvPr id="10" name="Text 7"/>
          <p:cNvSpPr txBox="1"/>
          <p:nvPr/>
        </p:nvSpPr>
        <p:spPr>
          <a:xfrm>
            <a:off x="1874520" y="3081528"/>
            <a:ext cx="9326880" cy="365760"/>
          </a:xfrm>
          <a:prstGeom prst="rect">
            <a:avLst/>
          </a:prstGeom>
          <a:noFill/>
          <a:ln/>
        </p:spPr>
        <p:txBody>
          <a:bodyPr wrap="square" lIns="0" tIns="0" rIns="0" bIns="0" rtlCol="0" anchor="ctr"/>
          <a:lstStyle/>
          <a:p>
            <a:pPr marL="0" indent="0">
              <a:buNone/>
            </a:pPr>
            <a:r>
              <a:rPr lang="en-US" sz="1700" b="1" dirty="0">
                <a:solidFill>
                  <a:srgbClr val="0F1875"/>
                </a:solidFill>
                <a:latin typeface="Montserrat" pitchFamily="34" charset="0"/>
                <a:ea typeface="Montserrat" pitchFamily="34" charset="-122"/>
                <a:cs typeface="Montserrat" pitchFamily="34" charset="-120"/>
              </a:rPr>
              <a:t>Most students can't get a job when they graduate</a:t>
            </a:r>
            <a:endParaRPr lang="en-US" sz="1700" dirty="0"/>
          </a:p>
        </p:txBody>
      </p:sp>
      <p:sp>
        <p:nvSpPr>
          <p:cNvPr id="11" name="Text 8"/>
          <p:cNvSpPr txBox="1"/>
          <p:nvPr/>
        </p:nvSpPr>
        <p:spPr>
          <a:xfrm>
            <a:off x="1874520" y="3502152"/>
            <a:ext cx="9326880" cy="73152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More than 4 out of 5 students graduate from college without a job. Youth unemployment is three times higher than adult unemployment.</a:t>
            </a:r>
            <a:endParaRPr lang="en-US" sz="1500" dirty="0"/>
          </a:p>
        </p:txBody>
      </p:sp>
      <p:sp>
        <p:nvSpPr>
          <p:cNvPr id="12" name="Shape 9"/>
          <p:cNvSpPr/>
          <p:nvPr/>
        </p:nvSpPr>
        <p:spPr>
          <a:xfrm>
            <a:off x="685800" y="4471416"/>
            <a:ext cx="10817352" cy="1389888"/>
          </a:xfrm>
          <a:prstGeom prst="roundRect">
            <a:avLst>
              <a:gd name="adj" fmla="val 6579"/>
            </a:avLst>
          </a:prstGeom>
          <a:solidFill>
            <a:srgbClr val="EAF4FF"/>
          </a:solidFill>
          <a:ln w="12700">
            <a:solidFill>
              <a:srgbClr val="D5E3F5"/>
            </a:solidFill>
            <a:prstDash val="solid"/>
          </a:ln>
        </p:spPr>
        <p:txBody>
          <a:bodyPr/>
          <a:lstStyle/>
          <a:p>
            <a:endParaRPr lang="en-KR"/>
          </a:p>
        </p:txBody>
      </p:sp>
      <p:sp>
        <p:nvSpPr>
          <p:cNvPr id="13" name="Text 10"/>
          <p:cNvSpPr/>
          <p:nvPr/>
        </p:nvSpPr>
        <p:spPr>
          <a:xfrm>
            <a:off x="960120" y="4846320"/>
            <a:ext cx="640080" cy="640080"/>
          </a:xfrm>
          <a:prstGeom prst="ellipse">
            <a:avLst/>
          </a:prstGeom>
          <a:solidFill>
            <a:srgbClr val="1043D8"/>
          </a:solidFill>
          <a:ln/>
        </p:spPr>
        <p:txBody>
          <a:bodyPr wrap="square" lIns="0" tIns="0" rIns="0" bIns="0" rtlCol="0" anchor="ctr"/>
          <a:lstStyle/>
          <a:p>
            <a:pPr marL="0" indent="0" algn="ctr">
              <a:buNone/>
            </a:pPr>
            <a:r>
              <a:rPr lang="en-US" sz="1800" b="1" dirty="0">
                <a:solidFill>
                  <a:srgbClr val="FFFFFF"/>
                </a:solidFill>
                <a:latin typeface="Montserrat" pitchFamily="34" charset="0"/>
                <a:ea typeface="Montserrat" pitchFamily="34" charset="-122"/>
                <a:cs typeface="Montserrat" pitchFamily="34" charset="-120"/>
              </a:rPr>
              <a:t>3</a:t>
            </a:r>
            <a:endParaRPr lang="en-US" sz="1800" dirty="0"/>
          </a:p>
        </p:txBody>
      </p:sp>
      <p:sp>
        <p:nvSpPr>
          <p:cNvPr id="14" name="Text 11"/>
          <p:cNvSpPr txBox="1"/>
          <p:nvPr/>
        </p:nvSpPr>
        <p:spPr>
          <a:xfrm>
            <a:off x="1874520" y="4654296"/>
            <a:ext cx="9326880" cy="365760"/>
          </a:xfrm>
          <a:prstGeom prst="rect">
            <a:avLst/>
          </a:prstGeom>
          <a:noFill/>
          <a:ln/>
        </p:spPr>
        <p:txBody>
          <a:bodyPr wrap="square" lIns="0" tIns="0" rIns="0" bIns="0" rtlCol="0" anchor="ctr"/>
          <a:lstStyle/>
          <a:p>
            <a:pPr marL="0" indent="0">
              <a:buNone/>
            </a:pPr>
            <a:r>
              <a:rPr lang="en-US" sz="1700" b="1" dirty="0">
                <a:solidFill>
                  <a:srgbClr val="0F1875"/>
                </a:solidFill>
                <a:latin typeface="Montserrat" pitchFamily="34" charset="0"/>
                <a:ea typeface="Montserrat" pitchFamily="34" charset="-122"/>
                <a:cs typeface="Montserrat" pitchFamily="34" charset="-120"/>
              </a:rPr>
              <a:t>Blue Ocean Strategy empowers you to fuel growth and create jobs</a:t>
            </a:r>
            <a:endParaRPr lang="en-US" sz="1700" dirty="0"/>
          </a:p>
        </p:txBody>
      </p:sp>
      <p:sp>
        <p:nvSpPr>
          <p:cNvPr id="15" name="Text 12"/>
          <p:cNvSpPr txBox="1"/>
          <p:nvPr/>
        </p:nvSpPr>
        <p:spPr>
          <a:xfrm>
            <a:off x="1874520" y="5074920"/>
            <a:ext cx="9326880" cy="73152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75% of new jobs in our economy are created by entrepreneurs every year. Blue Ocean Strategy empowers entrepreneurs to systematically solve new and pressing problems and create new jobs.</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What's the central message?</a:t>
            </a:r>
            <a:endParaRPr lang="en-US" sz="3000" dirty="0"/>
          </a:p>
        </p:txBody>
      </p:sp>
      <p:sp>
        <p:nvSpPr>
          <p:cNvPr id="4" name="Shape 1"/>
          <p:cNvSpPr/>
          <p:nvPr/>
        </p:nvSpPr>
        <p:spPr>
          <a:xfrm>
            <a:off x="685800" y="1371600"/>
            <a:ext cx="5239512" cy="4617720"/>
          </a:xfrm>
          <a:prstGeom prst="roundRect">
            <a:avLst>
              <a:gd name="adj" fmla="val 1980"/>
            </a:avLst>
          </a:prstGeom>
          <a:solidFill>
            <a:srgbClr val="EAF4FF"/>
          </a:solidFill>
          <a:ln w="12700">
            <a:solidFill>
              <a:srgbClr val="D5E3F5"/>
            </a:solidFill>
            <a:prstDash val="solid"/>
          </a:ln>
        </p:spPr>
        <p:txBody>
          <a:bodyPr/>
          <a:lstStyle/>
          <a:p>
            <a:endParaRPr lang="en-KR"/>
          </a:p>
        </p:txBody>
      </p:sp>
      <p:sp>
        <p:nvSpPr>
          <p:cNvPr id="5" name="Text 2"/>
          <p:cNvSpPr txBox="1"/>
          <p:nvPr/>
        </p:nvSpPr>
        <p:spPr>
          <a:xfrm>
            <a:off x="1097280" y="1645920"/>
            <a:ext cx="4416552" cy="960120"/>
          </a:xfrm>
          <a:prstGeom prst="rect">
            <a:avLst/>
          </a:prstGeom>
          <a:noFill/>
          <a:ln/>
        </p:spPr>
        <p:txBody>
          <a:bodyPr wrap="square" lIns="0" tIns="0" rIns="0" bIns="0" rtlCol="0" anchor="ctr"/>
          <a:lstStyle/>
          <a:p>
            <a:pPr marL="0" indent="0">
              <a:buNone/>
            </a:pPr>
            <a:r>
              <a:rPr lang="en-US" sz="2400" b="1" dirty="0">
                <a:solidFill>
                  <a:srgbClr val="1043D8"/>
                </a:solidFill>
                <a:latin typeface="Montserrat" pitchFamily="34" charset="0"/>
                <a:ea typeface="Montserrat" pitchFamily="34" charset="-122"/>
                <a:cs typeface="Montserrat" pitchFamily="34" charset="-120"/>
              </a:rPr>
              <a:t>Create. Don't compete.</a:t>
            </a:r>
            <a:endParaRPr lang="en-US" sz="2400" dirty="0"/>
          </a:p>
        </p:txBody>
      </p:sp>
      <p:sp>
        <p:nvSpPr>
          <p:cNvPr id="6" name="Text 3"/>
          <p:cNvSpPr txBox="1"/>
          <p:nvPr/>
        </p:nvSpPr>
        <p:spPr>
          <a:xfrm>
            <a:off x="1097280" y="2788920"/>
            <a:ext cx="4416552" cy="3017520"/>
          </a:xfrm>
          <a:prstGeom prst="rect">
            <a:avLst/>
          </a:prstGeom>
          <a:noFill/>
          <a:ln/>
        </p:spPr>
        <p:txBody>
          <a:bodyPr wrap="square" lIns="0" tIns="0" rIns="0" bIns="0" rtlCol="0" anchor="t"/>
          <a:lstStyle/>
          <a:p>
            <a:pPr marL="0" indent="0">
              <a:lnSpc>
                <a:spcPct val="120000"/>
              </a:lnSpc>
              <a:buNone/>
            </a:pPr>
            <a:r>
              <a:rPr lang="en-US" sz="2100" dirty="0">
                <a:solidFill>
                  <a:srgbClr val="333333"/>
                </a:solidFill>
                <a:latin typeface="Raleway" pitchFamily="34" charset="0"/>
                <a:ea typeface="Raleway" pitchFamily="34" charset="-122"/>
                <a:cs typeface="Raleway" pitchFamily="34" charset="-120"/>
              </a:rPr>
              <a:t>Do not aim to beat the competition. Make it irrelevant. Create a bigger pie rather than fighting for a slice of an existing pie.</a:t>
            </a:r>
            <a:endParaRPr lang="en-US" sz="2100" dirty="0"/>
          </a:p>
        </p:txBody>
      </p:sp>
      <p:sp>
        <p:nvSpPr>
          <p:cNvPr id="7" name="Shape 4"/>
          <p:cNvSpPr/>
          <p:nvPr/>
        </p:nvSpPr>
        <p:spPr>
          <a:xfrm>
            <a:off x="6263640" y="1371600"/>
            <a:ext cx="5239512" cy="4617720"/>
          </a:xfrm>
          <a:prstGeom prst="roundRect">
            <a:avLst>
              <a:gd name="adj" fmla="val 1980"/>
            </a:avLst>
          </a:prstGeom>
          <a:solidFill>
            <a:srgbClr val="EAF4FF"/>
          </a:solidFill>
          <a:ln w="12700">
            <a:solidFill>
              <a:srgbClr val="D5E3F5"/>
            </a:solidFill>
            <a:prstDash val="solid"/>
          </a:ln>
        </p:spPr>
        <p:txBody>
          <a:bodyPr/>
          <a:lstStyle/>
          <a:p>
            <a:endParaRPr lang="en-KR"/>
          </a:p>
        </p:txBody>
      </p:sp>
      <p:sp>
        <p:nvSpPr>
          <p:cNvPr id="8" name="Text 5"/>
          <p:cNvSpPr txBox="1"/>
          <p:nvPr/>
        </p:nvSpPr>
        <p:spPr>
          <a:xfrm>
            <a:off x="6675120" y="1645920"/>
            <a:ext cx="4416552" cy="960120"/>
          </a:xfrm>
          <a:prstGeom prst="rect">
            <a:avLst/>
          </a:prstGeom>
          <a:noFill/>
          <a:ln/>
        </p:spPr>
        <p:txBody>
          <a:bodyPr wrap="square" lIns="0" tIns="0" rIns="0" bIns="0" rtlCol="0" anchor="ctr"/>
          <a:lstStyle/>
          <a:p>
            <a:pPr marL="0" indent="0">
              <a:buNone/>
            </a:pPr>
            <a:r>
              <a:rPr lang="en-US" sz="2400" b="1" dirty="0">
                <a:solidFill>
                  <a:srgbClr val="1043D8"/>
                </a:solidFill>
                <a:latin typeface="Montserrat" pitchFamily="34" charset="0"/>
                <a:ea typeface="Montserrat" pitchFamily="34" charset="-122"/>
                <a:cs typeface="Montserrat" pitchFamily="34" charset="-120"/>
              </a:rPr>
              <a:t>Value innovate</a:t>
            </a:r>
            <a:endParaRPr lang="en-US" sz="2400" dirty="0"/>
          </a:p>
        </p:txBody>
      </p:sp>
      <p:sp>
        <p:nvSpPr>
          <p:cNvPr id="9" name="Text 6"/>
          <p:cNvSpPr txBox="1"/>
          <p:nvPr/>
        </p:nvSpPr>
        <p:spPr>
          <a:xfrm>
            <a:off x="6675120" y="2788920"/>
            <a:ext cx="4416552" cy="3017520"/>
          </a:xfrm>
          <a:prstGeom prst="rect">
            <a:avLst/>
          </a:prstGeom>
          <a:noFill/>
          <a:ln/>
        </p:spPr>
        <p:txBody>
          <a:bodyPr wrap="square" lIns="0" tIns="0" rIns="0" bIns="0" rtlCol="0" anchor="t"/>
          <a:lstStyle/>
          <a:p>
            <a:pPr marL="0" indent="0">
              <a:lnSpc>
                <a:spcPct val="120000"/>
              </a:lnSpc>
              <a:buNone/>
            </a:pPr>
            <a:r>
              <a:rPr lang="en-US" sz="2100" dirty="0">
                <a:solidFill>
                  <a:srgbClr val="333333"/>
                </a:solidFill>
                <a:latin typeface="Raleway" pitchFamily="34" charset="0"/>
                <a:ea typeface="Raleway" pitchFamily="34" charset="-122"/>
                <a:cs typeface="Raleway" pitchFamily="34" charset="-120"/>
              </a:rPr>
              <a:t>Be sure to link innovation to value. Unless tied to a leap in value for buyers, new and novel technology is not enough to create a blue ocean and make the competition irrelevant.</a:t>
            </a:r>
            <a:endParaRPr lang="en-US" sz="2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What's the central message?</a:t>
            </a:r>
            <a:endParaRPr lang="en-US" sz="3000" dirty="0"/>
          </a:p>
        </p:txBody>
      </p:sp>
      <p:sp>
        <p:nvSpPr>
          <p:cNvPr id="4" name="Shape 1"/>
          <p:cNvSpPr/>
          <p:nvPr/>
        </p:nvSpPr>
        <p:spPr>
          <a:xfrm>
            <a:off x="685800" y="1371600"/>
            <a:ext cx="5239512" cy="4617720"/>
          </a:xfrm>
          <a:prstGeom prst="roundRect">
            <a:avLst>
              <a:gd name="adj" fmla="val 1980"/>
            </a:avLst>
          </a:prstGeom>
          <a:solidFill>
            <a:srgbClr val="EAF4FF"/>
          </a:solidFill>
          <a:ln w="12700">
            <a:solidFill>
              <a:srgbClr val="D5E3F5"/>
            </a:solidFill>
            <a:prstDash val="solid"/>
          </a:ln>
        </p:spPr>
        <p:txBody>
          <a:bodyPr/>
          <a:lstStyle/>
          <a:p>
            <a:endParaRPr lang="en-KR"/>
          </a:p>
        </p:txBody>
      </p:sp>
      <p:sp>
        <p:nvSpPr>
          <p:cNvPr id="5" name="Text 2"/>
          <p:cNvSpPr txBox="1"/>
          <p:nvPr/>
        </p:nvSpPr>
        <p:spPr>
          <a:xfrm>
            <a:off x="1097280" y="1645920"/>
            <a:ext cx="4416552" cy="960120"/>
          </a:xfrm>
          <a:prstGeom prst="rect">
            <a:avLst/>
          </a:prstGeom>
          <a:noFill/>
          <a:ln/>
        </p:spPr>
        <p:txBody>
          <a:bodyPr wrap="square" lIns="0" tIns="0" rIns="0" bIns="0" rtlCol="0" anchor="ctr"/>
          <a:lstStyle/>
          <a:p>
            <a:pPr marL="0" indent="0">
              <a:buNone/>
            </a:pPr>
            <a:r>
              <a:rPr lang="en-US" sz="2400" b="1" dirty="0">
                <a:solidFill>
                  <a:srgbClr val="1043D8"/>
                </a:solidFill>
                <a:latin typeface="Montserrat" pitchFamily="34" charset="0"/>
                <a:ea typeface="Montserrat" pitchFamily="34" charset="-122"/>
                <a:cs typeface="Montserrat" pitchFamily="34" charset="-120"/>
              </a:rPr>
              <a:t>Create win-wins.</a:t>
            </a:r>
            <a:endParaRPr lang="en-US" sz="2400" dirty="0"/>
          </a:p>
          <a:p>
            <a:pPr marL="0" indent="0">
              <a:buNone/>
            </a:pPr>
            <a:r>
              <a:rPr lang="en-US" sz="2400" b="1" dirty="0">
                <a:solidFill>
                  <a:srgbClr val="1043D8"/>
                </a:solidFill>
                <a:latin typeface="Montserrat" pitchFamily="34" charset="0"/>
                <a:ea typeface="Montserrat" pitchFamily="34" charset="-122"/>
                <a:cs typeface="Montserrat" pitchFamily="34" charset="-120"/>
              </a:rPr>
              <a:t>Not win-lose.</a:t>
            </a:r>
            <a:endParaRPr lang="en-US" sz="2400" dirty="0"/>
          </a:p>
        </p:txBody>
      </p:sp>
      <p:sp>
        <p:nvSpPr>
          <p:cNvPr id="6" name="Text 3"/>
          <p:cNvSpPr txBox="1"/>
          <p:nvPr/>
        </p:nvSpPr>
        <p:spPr>
          <a:xfrm>
            <a:off x="1097280" y="2788920"/>
            <a:ext cx="4416552" cy="3017520"/>
          </a:xfrm>
          <a:prstGeom prst="rect">
            <a:avLst/>
          </a:prstGeom>
          <a:noFill/>
          <a:ln/>
        </p:spPr>
        <p:txBody>
          <a:bodyPr wrap="square" lIns="0" tIns="0" rIns="0" bIns="0" rtlCol="0" anchor="t"/>
          <a:lstStyle/>
          <a:p>
            <a:pPr marL="0" indent="0">
              <a:lnSpc>
                <a:spcPct val="120000"/>
              </a:lnSpc>
              <a:buNone/>
            </a:pPr>
            <a:r>
              <a:rPr lang="en-US" sz="2100" dirty="0">
                <a:solidFill>
                  <a:srgbClr val="333333"/>
                </a:solidFill>
                <a:latin typeface="Raleway" pitchFamily="34" charset="0"/>
                <a:ea typeface="Raleway" pitchFamily="34" charset="-122"/>
                <a:cs typeface="Raleway" pitchFamily="34" charset="-120"/>
              </a:rPr>
              <a:t>Your win no longer has to come at somebody else's loss. Create businesses that make you win, make your buyers win and make your community win as well.</a:t>
            </a:r>
            <a:endParaRPr lang="en-US" sz="2100" dirty="0"/>
          </a:p>
        </p:txBody>
      </p:sp>
      <p:sp>
        <p:nvSpPr>
          <p:cNvPr id="7" name="Shape 4"/>
          <p:cNvSpPr/>
          <p:nvPr/>
        </p:nvSpPr>
        <p:spPr>
          <a:xfrm>
            <a:off x="6263640" y="1371600"/>
            <a:ext cx="5239512" cy="4617720"/>
          </a:xfrm>
          <a:prstGeom prst="roundRect">
            <a:avLst>
              <a:gd name="adj" fmla="val 1980"/>
            </a:avLst>
          </a:prstGeom>
          <a:solidFill>
            <a:srgbClr val="EAF4FF"/>
          </a:solidFill>
          <a:ln w="12700">
            <a:solidFill>
              <a:srgbClr val="D5E3F5"/>
            </a:solidFill>
            <a:prstDash val="solid"/>
          </a:ln>
        </p:spPr>
        <p:txBody>
          <a:bodyPr/>
          <a:lstStyle/>
          <a:p>
            <a:endParaRPr lang="en-KR"/>
          </a:p>
        </p:txBody>
      </p:sp>
      <p:sp>
        <p:nvSpPr>
          <p:cNvPr id="8" name="Text 5"/>
          <p:cNvSpPr txBox="1"/>
          <p:nvPr/>
        </p:nvSpPr>
        <p:spPr>
          <a:xfrm>
            <a:off x="6675120" y="1645920"/>
            <a:ext cx="4416552" cy="960120"/>
          </a:xfrm>
          <a:prstGeom prst="rect">
            <a:avLst/>
          </a:prstGeom>
          <a:noFill/>
          <a:ln/>
        </p:spPr>
        <p:txBody>
          <a:bodyPr wrap="square" lIns="0" tIns="0" rIns="0" bIns="0" rtlCol="0" anchor="ctr"/>
          <a:lstStyle/>
          <a:p>
            <a:pPr marL="0" indent="0">
              <a:buNone/>
            </a:pPr>
            <a:r>
              <a:rPr lang="en-US" sz="2400" b="1" dirty="0">
                <a:solidFill>
                  <a:srgbClr val="1043D8"/>
                </a:solidFill>
                <a:latin typeface="Montserrat" pitchFamily="34" charset="0"/>
                <a:ea typeface="Montserrat" pitchFamily="34" charset="-122"/>
                <a:cs typeface="Montserrat" pitchFamily="34" charset="-120"/>
              </a:rPr>
              <a:t>Minimize risks while maximizing opportunities</a:t>
            </a:r>
            <a:endParaRPr lang="en-US" sz="2400" dirty="0"/>
          </a:p>
        </p:txBody>
      </p:sp>
      <p:sp>
        <p:nvSpPr>
          <p:cNvPr id="9" name="Text 6"/>
          <p:cNvSpPr txBox="1"/>
          <p:nvPr/>
        </p:nvSpPr>
        <p:spPr>
          <a:xfrm>
            <a:off x="6675120" y="2788920"/>
            <a:ext cx="4416552" cy="3017520"/>
          </a:xfrm>
          <a:prstGeom prst="rect">
            <a:avLst/>
          </a:prstGeom>
          <a:noFill/>
          <a:ln/>
        </p:spPr>
        <p:txBody>
          <a:bodyPr wrap="square" lIns="0" tIns="0" rIns="0" bIns="0" rtlCol="0" anchor="t"/>
          <a:lstStyle/>
          <a:p>
            <a:pPr marL="0" indent="0">
              <a:lnSpc>
                <a:spcPct val="120000"/>
              </a:lnSpc>
              <a:buNone/>
            </a:pPr>
            <a:r>
              <a:rPr lang="en-US" sz="2100" dirty="0">
                <a:solidFill>
                  <a:srgbClr val="333333"/>
                </a:solidFill>
                <a:latin typeface="Raleway" pitchFamily="34" charset="0"/>
                <a:ea typeface="Raleway" pitchFamily="34" charset="-122"/>
                <a:cs typeface="Raleway" pitchFamily="34" charset="-120"/>
              </a:rPr>
              <a:t>Creativity and entrepreneurship are often random and risky. Blue Ocean Strategy uses tools and frameworks that minimize risks and maximize opportunities as you create a new business.</a:t>
            </a:r>
            <a:endParaRPr lang="en-US" sz="2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txBox="1"/>
          <p:nvPr/>
        </p:nvSpPr>
        <p:spPr>
          <a:xfrm>
            <a:off x="685800" y="384048"/>
            <a:ext cx="8778240" cy="603504"/>
          </a:xfrm>
          <a:prstGeom prst="rect">
            <a:avLst/>
          </a:prstGeom>
          <a:noFill/>
          <a:ln/>
        </p:spPr>
        <p:txBody>
          <a:bodyPr wrap="square" lIns="0" tIns="0" rIns="0" bIns="0" rtlCol="0" anchor="ctr"/>
          <a:lstStyle/>
          <a:p>
            <a:pPr marL="0" indent="0">
              <a:buNone/>
            </a:pPr>
            <a:r>
              <a:rPr lang="en-US" sz="2200" b="1" dirty="0">
                <a:solidFill>
                  <a:srgbClr val="0F1875"/>
                </a:solidFill>
                <a:latin typeface="Montserrat" pitchFamily="34" charset="0"/>
                <a:ea typeface="Montserrat" pitchFamily="34" charset="-122"/>
                <a:cs typeface="Montserrat" pitchFamily="34" charset="-120"/>
              </a:rPr>
              <a:t>What are some examples of Blue Ocean Strategy?</a:t>
            </a:r>
            <a:endParaRPr lang="en-US" sz="2200" dirty="0"/>
          </a:p>
        </p:txBody>
      </p:sp>
      <p:pic>
        <p:nvPicPr>
          <p:cNvPr id="4" name="Image 0" descr="examples_filled2.png"/>
          <p:cNvPicPr>
            <a:picLocks noChangeAspect="1"/>
          </p:cNvPicPr>
          <p:nvPr/>
        </p:nvPicPr>
        <p:blipFill>
          <a:blip r:embed="rId3"/>
          <a:stretch>
            <a:fillRect/>
          </a:stretch>
        </p:blipFill>
        <p:spPr>
          <a:xfrm>
            <a:off x="685800" y="1188720"/>
            <a:ext cx="10817352" cy="4694416"/>
          </a:xfrm>
          <a:prstGeom prst="rect">
            <a:avLst/>
          </a:prstGeom>
        </p:spPr>
      </p:pic>
      <p:sp>
        <p:nvSpPr>
          <p:cNvPr id="5" name="Text 1"/>
          <p:cNvSpPr txBox="1"/>
          <p:nvPr/>
        </p:nvSpPr>
        <p:spPr>
          <a:xfrm>
            <a:off x="585239" y="1337963"/>
            <a:ext cx="2743200" cy="384048"/>
          </a:xfrm>
          <a:prstGeom prst="rect">
            <a:avLst/>
          </a:prstGeom>
          <a:noFill/>
          <a:ln/>
        </p:spPr>
        <p:txBody>
          <a:bodyPr wrap="square" lIns="0" tIns="0" rIns="0" bIns="0" rtlCol="0" anchor="ctr"/>
          <a:lstStyle/>
          <a:p>
            <a:pPr marL="0" indent="0" algn="ctr">
              <a:buNone/>
            </a:pPr>
            <a:r>
              <a:rPr lang="en-US" sz="1700" b="1" dirty="0">
                <a:solidFill>
                  <a:srgbClr val="0F1875"/>
                </a:solidFill>
                <a:latin typeface="Montserrat" pitchFamily="34" charset="0"/>
                <a:ea typeface="Montserrat" pitchFamily="34" charset="-122"/>
                <a:cs typeface="Montserrat" pitchFamily="34" charset="-120"/>
              </a:rPr>
              <a:t>Taxis</a:t>
            </a:r>
            <a:endParaRPr lang="en-US" sz="1700" dirty="0"/>
          </a:p>
        </p:txBody>
      </p:sp>
      <p:sp>
        <p:nvSpPr>
          <p:cNvPr id="6" name="Text 2"/>
          <p:cNvSpPr txBox="1"/>
          <p:nvPr/>
        </p:nvSpPr>
        <p:spPr>
          <a:xfrm>
            <a:off x="2513432" y="2733401"/>
            <a:ext cx="2743200" cy="384048"/>
          </a:xfrm>
          <a:prstGeom prst="rect">
            <a:avLst/>
          </a:prstGeom>
          <a:noFill/>
          <a:ln/>
        </p:spPr>
        <p:txBody>
          <a:bodyPr wrap="square" lIns="0" tIns="0" rIns="0" bIns="0" rtlCol="0" anchor="ctr"/>
          <a:lstStyle/>
          <a:p>
            <a:pPr marL="0" indent="0" algn="ctr">
              <a:buNone/>
            </a:pPr>
            <a:r>
              <a:rPr lang="en-US" sz="1700" b="1" dirty="0">
                <a:solidFill>
                  <a:srgbClr val="0F1875"/>
                </a:solidFill>
                <a:latin typeface="Montserrat" pitchFamily="34" charset="0"/>
                <a:ea typeface="Montserrat" pitchFamily="34" charset="-122"/>
                <a:cs typeface="Montserrat" pitchFamily="34" charset="-120"/>
              </a:rPr>
              <a:t>Uber</a:t>
            </a:r>
            <a:endParaRPr lang="en-US" sz="1700" dirty="0"/>
          </a:p>
        </p:txBody>
      </p:sp>
      <p:sp>
        <p:nvSpPr>
          <p:cNvPr id="7" name="Text 3"/>
          <p:cNvSpPr txBox="1"/>
          <p:nvPr/>
        </p:nvSpPr>
        <p:spPr>
          <a:xfrm>
            <a:off x="4538981" y="3463573"/>
            <a:ext cx="2743200" cy="384048"/>
          </a:xfrm>
          <a:prstGeom prst="rect">
            <a:avLst/>
          </a:prstGeom>
          <a:noFill/>
          <a:ln/>
        </p:spPr>
        <p:txBody>
          <a:bodyPr wrap="square" lIns="0" tIns="0" rIns="0" bIns="0" rtlCol="0" anchor="ctr"/>
          <a:lstStyle/>
          <a:p>
            <a:pPr marL="0" indent="0" algn="ctr">
              <a:buNone/>
            </a:pPr>
            <a:r>
              <a:rPr lang="en-US" sz="1700" b="1" dirty="0">
                <a:solidFill>
                  <a:srgbClr val="0F1875"/>
                </a:solidFill>
                <a:latin typeface="Montserrat" pitchFamily="34" charset="0"/>
                <a:ea typeface="Montserrat" pitchFamily="34" charset="-122"/>
                <a:cs typeface="Montserrat" pitchFamily="34" charset="-120"/>
              </a:rPr>
              <a:t>YouTube</a:t>
            </a:r>
            <a:endParaRPr lang="en-US" sz="1700" dirty="0"/>
          </a:p>
        </p:txBody>
      </p:sp>
      <p:sp>
        <p:nvSpPr>
          <p:cNvPr id="8" name="Text 4"/>
          <p:cNvSpPr txBox="1"/>
          <p:nvPr/>
        </p:nvSpPr>
        <p:spPr>
          <a:xfrm>
            <a:off x="7037789" y="1397458"/>
            <a:ext cx="2743200" cy="384048"/>
          </a:xfrm>
          <a:prstGeom prst="rect">
            <a:avLst/>
          </a:prstGeom>
          <a:noFill/>
          <a:ln/>
        </p:spPr>
        <p:txBody>
          <a:bodyPr wrap="square" lIns="0" tIns="0" rIns="0" bIns="0" rtlCol="0" anchor="ctr"/>
          <a:lstStyle/>
          <a:p>
            <a:pPr marL="0" indent="0" algn="ctr">
              <a:buNone/>
            </a:pPr>
            <a:r>
              <a:rPr lang="en-US" sz="1700" b="1" dirty="0">
                <a:solidFill>
                  <a:srgbClr val="0F1875"/>
                </a:solidFill>
                <a:latin typeface="Montserrat" pitchFamily="34" charset="0"/>
                <a:ea typeface="Montserrat" pitchFamily="34" charset="-122"/>
                <a:cs typeface="Montserrat" pitchFamily="34" charset="-120"/>
              </a:rPr>
              <a:t>Circus industry</a:t>
            </a:r>
            <a:endParaRPr lang="en-US" sz="1700" dirty="0"/>
          </a:p>
        </p:txBody>
      </p:sp>
      <p:sp>
        <p:nvSpPr>
          <p:cNvPr id="9" name="Text 5"/>
          <p:cNvSpPr txBox="1"/>
          <p:nvPr/>
        </p:nvSpPr>
        <p:spPr>
          <a:xfrm>
            <a:off x="9301320" y="2787488"/>
            <a:ext cx="2743200" cy="384048"/>
          </a:xfrm>
          <a:prstGeom prst="rect">
            <a:avLst/>
          </a:prstGeom>
          <a:noFill/>
          <a:ln/>
        </p:spPr>
        <p:txBody>
          <a:bodyPr wrap="square" lIns="0" tIns="0" rIns="0" bIns="0" rtlCol="0" anchor="ctr"/>
          <a:lstStyle/>
          <a:p>
            <a:pPr marL="0" indent="0" algn="ctr">
              <a:buNone/>
            </a:pPr>
            <a:r>
              <a:rPr lang="en-US" sz="1700" b="1" dirty="0">
                <a:solidFill>
                  <a:srgbClr val="0F1875"/>
                </a:solidFill>
                <a:latin typeface="Montserrat" pitchFamily="34" charset="0"/>
                <a:ea typeface="Montserrat" pitchFamily="34" charset="-122"/>
                <a:cs typeface="Montserrat" pitchFamily="34" charset="-120"/>
              </a:rPr>
              <a:t>Cirque du Soleil</a:t>
            </a:r>
            <a:endParaRPr lang="en-US" sz="1700" dirty="0"/>
          </a:p>
        </p:txBody>
      </p:sp>
      <p:sp>
        <p:nvSpPr>
          <p:cNvPr id="10" name="Text 6"/>
          <p:cNvSpPr txBox="1"/>
          <p:nvPr/>
        </p:nvSpPr>
        <p:spPr>
          <a:xfrm>
            <a:off x="1458740" y="3734006"/>
            <a:ext cx="2743200" cy="384048"/>
          </a:xfrm>
          <a:prstGeom prst="rect">
            <a:avLst/>
          </a:prstGeom>
          <a:noFill/>
          <a:ln/>
        </p:spPr>
        <p:txBody>
          <a:bodyPr wrap="square" lIns="0" tIns="0" rIns="0" bIns="0" rtlCol="0" anchor="ctr"/>
          <a:lstStyle/>
          <a:p>
            <a:pPr marL="0" indent="0" algn="ctr">
              <a:buNone/>
            </a:pPr>
            <a:r>
              <a:rPr lang="en-US" sz="1700" b="1" dirty="0">
                <a:solidFill>
                  <a:srgbClr val="0F1875"/>
                </a:solidFill>
                <a:latin typeface="Montserrat" pitchFamily="34" charset="0"/>
                <a:ea typeface="Montserrat" pitchFamily="34" charset="-122"/>
                <a:cs typeface="Montserrat" pitchFamily="34" charset="-120"/>
              </a:rPr>
              <a:t>Encyclopedia industry</a:t>
            </a:r>
            <a:endParaRPr lang="en-US" sz="1700" dirty="0"/>
          </a:p>
        </p:txBody>
      </p:sp>
      <p:sp>
        <p:nvSpPr>
          <p:cNvPr id="11" name="Text 7"/>
          <p:cNvSpPr txBox="1"/>
          <p:nvPr/>
        </p:nvSpPr>
        <p:spPr>
          <a:xfrm>
            <a:off x="4441625" y="5491826"/>
            <a:ext cx="2743200" cy="384048"/>
          </a:xfrm>
          <a:prstGeom prst="rect">
            <a:avLst/>
          </a:prstGeom>
          <a:noFill/>
          <a:ln/>
        </p:spPr>
        <p:txBody>
          <a:bodyPr wrap="square" lIns="0" tIns="0" rIns="0" bIns="0" rtlCol="0" anchor="ctr"/>
          <a:lstStyle/>
          <a:p>
            <a:pPr marL="0" indent="0" algn="ctr">
              <a:buNone/>
            </a:pPr>
            <a:r>
              <a:rPr lang="en-US" sz="1700" b="1" dirty="0">
                <a:solidFill>
                  <a:srgbClr val="0F1875"/>
                </a:solidFill>
                <a:latin typeface="Montserrat" pitchFamily="34" charset="0"/>
                <a:ea typeface="Montserrat" pitchFamily="34" charset="-122"/>
                <a:cs typeface="Montserrat" pitchFamily="34" charset="-120"/>
              </a:rPr>
              <a:t>Wikipedia</a:t>
            </a:r>
            <a:endParaRPr lang="en-US" sz="1700" dirty="0"/>
          </a:p>
        </p:txBody>
      </p:sp>
      <p:sp>
        <p:nvSpPr>
          <p:cNvPr id="12" name="Text 8"/>
          <p:cNvSpPr txBox="1"/>
          <p:nvPr/>
        </p:nvSpPr>
        <p:spPr>
          <a:xfrm>
            <a:off x="6361705" y="5464783"/>
            <a:ext cx="2743200" cy="384048"/>
          </a:xfrm>
          <a:prstGeom prst="rect">
            <a:avLst/>
          </a:prstGeom>
          <a:noFill/>
          <a:ln/>
        </p:spPr>
        <p:txBody>
          <a:bodyPr wrap="square" lIns="0" tIns="0" rIns="0" bIns="0" rtlCol="0" anchor="ctr"/>
          <a:lstStyle/>
          <a:p>
            <a:pPr marL="0" indent="0" algn="ctr">
              <a:buNone/>
            </a:pPr>
            <a:r>
              <a:rPr lang="en-US" sz="1700" b="1" dirty="0">
                <a:solidFill>
                  <a:srgbClr val="0F1875"/>
                </a:solidFill>
                <a:latin typeface="Montserrat" pitchFamily="34" charset="0"/>
                <a:ea typeface="Montserrat" pitchFamily="34" charset="-122"/>
                <a:cs typeface="Montserrat" pitchFamily="34" charset="-120"/>
              </a:rPr>
              <a:t>Dry Bar</a:t>
            </a:r>
            <a:endParaRPr lang="en-US" sz="1700" dirty="0"/>
          </a:p>
        </p:txBody>
      </p:sp>
      <p:sp>
        <p:nvSpPr>
          <p:cNvPr id="13" name="Text 9"/>
          <p:cNvSpPr txBox="1"/>
          <p:nvPr/>
        </p:nvSpPr>
        <p:spPr>
          <a:xfrm>
            <a:off x="8665801" y="5356609"/>
            <a:ext cx="2743200" cy="384048"/>
          </a:xfrm>
          <a:prstGeom prst="rect">
            <a:avLst/>
          </a:prstGeom>
          <a:noFill/>
          <a:ln/>
        </p:spPr>
        <p:txBody>
          <a:bodyPr wrap="square" lIns="0" tIns="0" rIns="0" bIns="0" rtlCol="0" anchor="ctr"/>
          <a:lstStyle/>
          <a:p>
            <a:pPr marL="0" indent="0" algn="ctr">
              <a:buNone/>
            </a:pPr>
            <a:r>
              <a:rPr lang="en-US" sz="1700" b="1" dirty="0">
                <a:solidFill>
                  <a:srgbClr val="0F1875"/>
                </a:solidFill>
                <a:latin typeface="Montserrat" pitchFamily="34" charset="0"/>
                <a:ea typeface="Montserrat" pitchFamily="34" charset="-122"/>
                <a:cs typeface="Montserrat" pitchFamily="34" charset="-120"/>
              </a:rPr>
              <a:t>Rent the Runway</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2500" b="1" dirty="0">
                <a:solidFill>
                  <a:srgbClr val="0F1875"/>
                </a:solidFill>
                <a:latin typeface="Montserrat" pitchFamily="34" charset="0"/>
                <a:ea typeface="Montserrat" pitchFamily="34" charset="-122"/>
                <a:cs typeface="Montserrat" pitchFamily="34" charset="-120"/>
              </a:rPr>
              <a:t>Angie and Alex, high school juniors</a:t>
            </a:r>
            <a:endParaRPr lang="en-US" sz="2500" dirty="0"/>
          </a:p>
        </p:txBody>
      </p:sp>
      <p:sp>
        <p:nvSpPr>
          <p:cNvPr id="4" name="Text 1"/>
          <p:cNvSpPr txBox="1"/>
          <p:nvPr/>
        </p:nvSpPr>
        <p:spPr>
          <a:xfrm>
            <a:off x="685800" y="1024128"/>
            <a:ext cx="8229600" cy="320040"/>
          </a:xfrm>
          <a:prstGeom prst="rect">
            <a:avLst/>
          </a:prstGeom>
          <a:noFill/>
          <a:ln/>
        </p:spPr>
        <p:txBody>
          <a:bodyPr wrap="square" lIns="0" tIns="0" rIns="0" bIns="0" rtlCol="0" anchor="t"/>
          <a:lstStyle/>
          <a:p>
            <a:pPr marL="0" indent="0">
              <a:buNone/>
            </a:pPr>
            <a:r>
              <a:rPr lang="en-US" sz="1600" dirty="0">
                <a:solidFill>
                  <a:srgbClr val="1F7AE0"/>
                </a:solidFill>
                <a:latin typeface="Raleway" pitchFamily="34" charset="0"/>
                <a:ea typeface="Raleway" pitchFamily="34" charset="-122"/>
                <a:cs typeface="Raleway" pitchFamily="34" charset="-120"/>
              </a:rPr>
              <a:t>Global 1st runner-up, 2026   ·   Carmel High School, USA</a:t>
            </a:r>
            <a:endParaRPr lang="en-US" sz="1600" dirty="0"/>
          </a:p>
        </p:txBody>
      </p:sp>
      <p:pic>
        <p:nvPicPr>
          <p:cNvPr id="5" name="Image 0" descr="photo_dermi.jpg"/>
          <p:cNvPicPr>
            <a:picLocks noChangeAspect="1"/>
          </p:cNvPicPr>
          <p:nvPr/>
        </p:nvPicPr>
        <p:blipFill>
          <a:blip r:embed="rId3"/>
          <a:stretch>
            <a:fillRect/>
          </a:stretch>
        </p:blipFill>
        <p:spPr>
          <a:xfrm>
            <a:off x="685800" y="1554480"/>
            <a:ext cx="3931920" cy="3566160"/>
          </a:xfrm>
          <a:prstGeom prst="rect">
            <a:avLst/>
          </a:prstGeom>
        </p:spPr>
      </p:pic>
      <p:sp>
        <p:nvSpPr>
          <p:cNvPr id="6" name="Shape 2"/>
          <p:cNvSpPr/>
          <p:nvPr/>
        </p:nvSpPr>
        <p:spPr>
          <a:xfrm>
            <a:off x="4937760" y="1554480"/>
            <a:ext cx="6568135" cy="1097280"/>
          </a:xfrm>
          <a:prstGeom prst="roundRect">
            <a:avLst>
              <a:gd name="adj" fmla="val 8333"/>
            </a:avLst>
          </a:prstGeom>
          <a:solidFill>
            <a:srgbClr val="FDECEC"/>
          </a:solidFill>
          <a:ln w="12700">
            <a:solidFill>
              <a:srgbClr val="F5B5B5"/>
            </a:solidFill>
            <a:prstDash val="solid"/>
          </a:ln>
        </p:spPr>
        <p:txBody>
          <a:bodyPr/>
          <a:lstStyle/>
          <a:p>
            <a:endParaRPr lang="en-KR"/>
          </a:p>
        </p:txBody>
      </p:sp>
      <p:sp>
        <p:nvSpPr>
          <p:cNvPr id="7" name="Text 3"/>
          <p:cNvSpPr txBox="1"/>
          <p:nvPr/>
        </p:nvSpPr>
        <p:spPr>
          <a:xfrm>
            <a:off x="5166360" y="1664208"/>
            <a:ext cx="6110935" cy="274320"/>
          </a:xfrm>
          <a:prstGeom prst="rect">
            <a:avLst/>
          </a:prstGeom>
          <a:noFill/>
          <a:ln/>
        </p:spPr>
        <p:txBody>
          <a:bodyPr wrap="square" lIns="0" tIns="0" rIns="0" bIns="0" rtlCol="0" anchor="ctr"/>
          <a:lstStyle/>
          <a:p>
            <a:pPr marL="0" indent="0">
              <a:buNone/>
            </a:pPr>
            <a:r>
              <a:rPr lang="en-US" sz="1400" b="1" kern="0" spc="100" dirty="0">
                <a:solidFill>
                  <a:srgbClr val="E00000"/>
                </a:solidFill>
                <a:latin typeface="Montserrat" pitchFamily="34" charset="0"/>
                <a:ea typeface="Montserrat" pitchFamily="34" charset="-122"/>
                <a:cs typeface="Montserrat" pitchFamily="34" charset="-120"/>
              </a:rPr>
              <a:t>THE RED OCEAN</a:t>
            </a:r>
            <a:endParaRPr lang="en-US" sz="1400" dirty="0"/>
          </a:p>
        </p:txBody>
      </p:sp>
      <p:sp>
        <p:nvSpPr>
          <p:cNvPr id="8" name="Text 4"/>
          <p:cNvSpPr txBox="1"/>
          <p:nvPr/>
        </p:nvSpPr>
        <p:spPr>
          <a:xfrm>
            <a:off x="5166360" y="1965960"/>
            <a:ext cx="6110935" cy="64008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Skin cancer screening apps all competed on the same things. Price. Features. Speed.</a:t>
            </a:r>
            <a:endParaRPr lang="en-US" sz="1500" dirty="0"/>
          </a:p>
        </p:txBody>
      </p:sp>
      <p:sp>
        <p:nvSpPr>
          <p:cNvPr id="9" name="Shape 5"/>
          <p:cNvSpPr/>
          <p:nvPr/>
        </p:nvSpPr>
        <p:spPr>
          <a:xfrm>
            <a:off x="4937760" y="2788920"/>
            <a:ext cx="6568135" cy="1097280"/>
          </a:xfrm>
          <a:prstGeom prst="roundRect">
            <a:avLst>
              <a:gd name="adj" fmla="val 8333"/>
            </a:avLst>
          </a:prstGeom>
          <a:solidFill>
            <a:srgbClr val="EAF4FF"/>
          </a:solidFill>
          <a:ln w="12700">
            <a:solidFill>
              <a:srgbClr val="D5E3F5"/>
            </a:solidFill>
            <a:prstDash val="solid"/>
          </a:ln>
        </p:spPr>
        <p:txBody>
          <a:bodyPr/>
          <a:lstStyle/>
          <a:p>
            <a:endParaRPr lang="en-KR"/>
          </a:p>
        </p:txBody>
      </p:sp>
      <p:sp>
        <p:nvSpPr>
          <p:cNvPr id="10" name="Text 6"/>
          <p:cNvSpPr txBox="1"/>
          <p:nvPr/>
        </p:nvSpPr>
        <p:spPr>
          <a:xfrm>
            <a:off x="5166360" y="2898648"/>
            <a:ext cx="6110935" cy="274320"/>
          </a:xfrm>
          <a:prstGeom prst="rect">
            <a:avLst/>
          </a:prstGeom>
          <a:noFill/>
          <a:ln/>
        </p:spPr>
        <p:txBody>
          <a:bodyPr wrap="square" lIns="0" tIns="0" rIns="0" bIns="0" rtlCol="0" anchor="ctr"/>
          <a:lstStyle/>
          <a:p>
            <a:pPr marL="0" indent="0">
              <a:buNone/>
            </a:pPr>
            <a:r>
              <a:rPr lang="en-US" sz="1400" b="1" kern="0" spc="100" dirty="0">
                <a:solidFill>
                  <a:srgbClr val="1F7AE0"/>
                </a:solidFill>
                <a:latin typeface="Montserrat" pitchFamily="34" charset="0"/>
                <a:ea typeface="Montserrat" pitchFamily="34" charset="-122"/>
                <a:cs typeface="Montserrat" pitchFamily="34" charset="-120"/>
              </a:rPr>
              <a:t>WHAT THEY SAW</a:t>
            </a:r>
            <a:endParaRPr lang="en-US" sz="1400" dirty="0"/>
          </a:p>
        </p:txBody>
      </p:sp>
      <p:sp>
        <p:nvSpPr>
          <p:cNvPr id="11" name="Text 7"/>
          <p:cNvSpPr txBox="1"/>
          <p:nvPr/>
        </p:nvSpPr>
        <p:spPr>
          <a:xfrm>
            <a:off x="5166360" y="3200400"/>
            <a:ext cx="6110935" cy="64008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Those apps reached up to 85% accuracy on light skin. On dark skin it fell to around 60%. Nobody had entered that space.</a:t>
            </a:r>
            <a:endParaRPr lang="en-US" sz="1500" dirty="0"/>
          </a:p>
        </p:txBody>
      </p:sp>
      <p:sp>
        <p:nvSpPr>
          <p:cNvPr id="12" name="Shape 8"/>
          <p:cNvSpPr/>
          <p:nvPr/>
        </p:nvSpPr>
        <p:spPr>
          <a:xfrm>
            <a:off x="4937760" y="4023360"/>
            <a:ext cx="6568135" cy="1097280"/>
          </a:xfrm>
          <a:prstGeom prst="roundRect">
            <a:avLst>
              <a:gd name="adj" fmla="val 8333"/>
            </a:avLst>
          </a:prstGeom>
          <a:solidFill>
            <a:srgbClr val="EAF4FF"/>
          </a:solidFill>
          <a:ln w="12700">
            <a:solidFill>
              <a:srgbClr val="D5E3F5"/>
            </a:solidFill>
            <a:prstDash val="solid"/>
          </a:ln>
        </p:spPr>
        <p:txBody>
          <a:bodyPr/>
          <a:lstStyle/>
          <a:p>
            <a:endParaRPr lang="en-KR"/>
          </a:p>
        </p:txBody>
      </p:sp>
      <p:sp>
        <p:nvSpPr>
          <p:cNvPr id="13" name="Text 9"/>
          <p:cNvSpPr txBox="1"/>
          <p:nvPr/>
        </p:nvSpPr>
        <p:spPr>
          <a:xfrm>
            <a:off x="5166360" y="4133088"/>
            <a:ext cx="6110935" cy="274320"/>
          </a:xfrm>
          <a:prstGeom prst="rect">
            <a:avLst/>
          </a:prstGeom>
          <a:noFill/>
          <a:ln/>
        </p:spPr>
        <p:txBody>
          <a:bodyPr wrap="square" lIns="0" tIns="0" rIns="0" bIns="0" rtlCol="0" anchor="ctr"/>
          <a:lstStyle/>
          <a:p>
            <a:pPr marL="0" indent="0">
              <a:buNone/>
            </a:pPr>
            <a:r>
              <a:rPr lang="en-US" sz="1400" b="1" kern="0" spc="100" dirty="0">
                <a:solidFill>
                  <a:srgbClr val="1043D8"/>
                </a:solidFill>
                <a:latin typeface="Montserrat" pitchFamily="34" charset="0"/>
                <a:ea typeface="Montserrat" pitchFamily="34" charset="-122"/>
                <a:cs typeface="Montserrat" pitchFamily="34" charset="-120"/>
              </a:rPr>
              <a:t>WHAT THEY CREATED</a:t>
            </a:r>
            <a:endParaRPr lang="en-US" sz="1400" dirty="0"/>
          </a:p>
        </p:txBody>
      </p:sp>
      <p:sp>
        <p:nvSpPr>
          <p:cNvPr id="14" name="Text 10"/>
          <p:cNvSpPr txBox="1"/>
          <p:nvPr/>
        </p:nvSpPr>
        <p:spPr>
          <a:xfrm>
            <a:off x="5166360" y="4434840"/>
            <a:ext cx="6110935" cy="64008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Dermi. A screening platform corrected for that bias, trained on over 80,000 clinical images across light, medium and dark skin.</a:t>
            </a:r>
            <a:endParaRPr lang="en-US" sz="1500" dirty="0"/>
          </a:p>
        </p:txBody>
      </p:sp>
      <p:sp>
        <p:nvSpPr>
          <p:cNvPr id="15" name="Text 11"/>
          <p:cNvSpPr txBox="1"/>
          <p:nvPr/>
        </p:nvSpPr>
        <p:spPr>
          <a:xfrm>
            <a:off x="685800" y="5394960"/>
            <a:ext cx="10817352" cy="411480"/>
          </a:xfrm>
          <a:prstGeom prst="rect">
            <a:avLst/>
          </a:prstGeom>
          <a:noFill/>
          <a:ln/>
        </p:spPr>
        <p:txBody>
          <a:bodyPr wrap="square" lIns="0" tIns="0" rIns="0" bIns="0" rtlCol="0" anchor="ctr"/>
          <a:lstStyle/>
          <a:p>
            <a:pPr marL="0" indent="0">
              <a:buNone/>
            </a:pPr>
            <a:r>
              <a:rPr lang="en-US" sz="1800" b="1" dirty="0">
                <a:solidFill>
                  <a:srgbClr val="1043D8"/>
                </a:solidFill>
                <a:latin typeface="Montserrat" pitchFamily="34" charset="0"/>
                <a:ea typeface="Montserrat" pitchFamily="34" charset="-122"/>
                <a:cs typeface="Montserrat" pitchFamily="34" charset="-120"/>
              </a:rPr>
              <a:t>They created their blue ocean by asking who the industry was serving badly.</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And two more from the same year</a:t>
            </a:r>
            <a:endParaRPr lang="en-US" sz="3000" dirty="0"/>
          </a:p>
        </p:txBody>
      </p:sp>
      <p:sp>
        <p:nvSpPr>
          <p:cNvPr id="4" name="Shape 1"/>
          <p:cNvSpPr/>
          <p:nvPr/>
        </p:nvSpPr>
        <p:spPr>
          <a:xfrm>
            <a:off x="685800" y="1188720"/>
            <a:ext cx="5239512" cy="4572000"/>
          </a:xfrm>
          <a:prstGeom prst="roundRect">
            <a:avLst>
              <a:gd name="adj" fmla="val 2000"/>
            </a:avLst>
          </a:prstGeom>
          <a:solidFill>
            <a:srgbClr val="FFFFFF"/>
          </a:solidFill>
          <a:ln w="12700">
            <a:solidFill>
              <a:srgbClr val="A8E0FF"/>
            </a:solidFill>
            <a:prstDash val="solid"/>
          </a:ln>
        </p:spPr>
        <p:txBody>
          <a:bodyPr/>
          <a:lstStyle/>
          <a:p>
            <a:endParaRPr lang="en-KR"/>
          </a:p>
        </p:txBody>
      </p:sp>
      <p:pic>
        <p:nvPicPr>
          <p:cNvPr id="5" name="Image 0" descr="photo_storythm.jpg"/>
          <p:cNvPicPr>
            <a:picLocks noChangeAspect="1"/>
          </p:cNvPicPr>
          <p:nvPr/>
        </p:nvPicPr>
        <p:blipFill>
          <a:blip r:embed="rId3"/>
          <a:stretch>
            <a:fillRect/>
          </a:stretch>
        </p:blipFill>
        <p:spPr>
          <a:xfrm>
            <a:off x="822960" y="1325880"/>
            <a:ext cx="4965192" cy="1691843"/>
          </a:xfrm>
          <a:prstGeom prst="rect">
            <a:avLst/>
          </a:prstGeom>
        </p:spPr>
      </p:pic>
      <p:sp>
        <p:nvSpPr>
          <p:cNvPr id="6" name="Text 2"/>
          <p:cNvSpPr txBox="1"/>
          <p:nvPr/>
        </p:nvSpPr>
        <p:spPr>
          <a:xfrm>
            <a:off x="1005840" y="3154883"/>
            <a:ext cx="4599432" cy="411480"/>
          </a:xfrm>
          <a:prstGeom prst="rect">
            <a:avLst/>
          </a:prstGeom>
          <a:noFill/>
          <a:ln/>
        </p:spPr>
        <p:txBody>
          <a:bodyPr wrap="square" lIns="0" tIns="0" rIns="0" bIns="0" rtlCol="0" anchor="ctr"/>
          <a:lstStyle/>
          <a:p>
            <a:pPr marL="0" indent="0">
              <a:buNone/>
            </a:pPr>
            <a:r>
              <a:rPr lang="en-US" sz="2200" b="1" dirty="0">
                <a:solidFill>
                  <a:srgbClr val="0F1875"/>
                </a:solidFill>
                <a:latin typeface="Montserrat" pitchFamily="34" charset="0"/>
                <a:ea typeface="Montserrat" pitchFamily="34" charset="-122"/>
                <a:cs typeface="Montserrat" pitchFamily="34" charset="-120"/>
              </a:rPr>
              <a:t>Storythm</a:t>
            </a:r>
            <a:endParaRPr lang="en-US" sz="2200" dirty="0"/>
          </a:p>
        </p:txBody>
      </p:sp>
      <p:sp>
        <p:nvSpPr>
          <p:cNvPr id="7" name="Text 3"/>
          <p:cNvSpPr txBox="1"/>
          <p:nvPr/>
        </p:nvSpPr>
        <p:spPr>
          <a:xfrm>
            <a:off x="1005840" y="3584651"/>
            <a:ext cx="4599432" cy="411480"/>
          </a:xfrm>
          <a:prstGeom prst="rect">
            <a:avLst/>
          </a:prstGeom>
          <a:noFill/>
          <a:ln/>
        </p:spPr>
        <p:txBody>
          <a:bodyPr wrap="square" lIns="0" tIns="0" rIns="0" bIns="0" rtlCol="0" anchor="t"/>
          <a:lstStyle/>
          <a:p>
            <a:pPr marL="0" indent="0">
              <a:buNone/>
            </a:pPr>
            <a:r>
              <a:rPr lang="en-US" sz="1300" dirty="0">
                <a:solidFill>
                  <a:srgbClr val="1F7AE0"/>
                </a:solidFill>
                <a:latin typeface="Raleway" pitchFamily="34" charset="0"/>
                <a:ea typeface="Raleway" pitchFamily="34" charset="-122"/>
                <a:cs typeface="Raleway" pitchFamily="34" charset="-120"/>
              </a:rPr>
              <a:t>Global winner, 2026   ·   Chadwick International, South Korea</a:t>
            </a:r>
            <a:endParaRPr lang="en-US" sz="1300" dirty="0"/>
          </a:p>
        </p:txBody>
      </p:sp>
      <p:sp>
        <p:nvSpPr>
          <p:cNvPr id="8" name="Text 4"/>
          <p:cNvSpPr txBox="1"/>
          <p:nvPr/>
        </p:nvSpPr>
        <p:spPr>
          <a:xfrm>
            <a:off x="1005840" y="4069283"/>
            <a:ext cx="4599432" cy="1599997"/>
          </a:xfrm>
          <a:prstGeom prst="rect">
            <a:avLst/>
          </a:prstGeom>
          <a:noFill/>
          <a:ln/>
        </p:spPr>
        <p:txBody>
          <a:bodyPr wrap="square" lIns="0" tIns="0" rIns="0" bIns="0" rtlCol="0" anchor="t"/>
          <a:lstStyle/>
          <a:p>
            <a:pPr marL="0" indent="0">
              <a:buNone/>
            </a:pPr>
            <a:r>
              <a:rPr lang="en-US" sz="1650" dirty="0">
                <a:solidFill>
                  <a:srgbClr val="333333"/>
                </a:solidFill>
                <a:latin typeface="Raleway" pitchFamily="34" charset="0"/>
                <a:ea typeface="Raleway" pitchFamily="34" charset="-122"/>
                <a:cs typeface="Raleway" pitchFamily="34" charset="-120"/>
              </a:rPr>
              <a:t>Taeyang started from a question about why children stop enjoying reading around age nine. The reading market was fixated on test scores. Storythm was built to bring back the reading itself.</a:t>
            </a:r>
            <a:endParaRPr lang="en-US" sz="1650" dirty="0"/>
          </a:p>
        </p:txBody>
      </p:sp>
      <p:sp>
        <p:nvSpPr>
          <p:cNvPr id="9" name="Shape 5"/>
          <p:cNvSpPr/>
          <p:nvPr/>
        </p:nvSpPr>
        <p:spPr>
          <a:xfrm>
            <a:off x="6263640" y="1188720"/>
            <a:ext cx="5239512" cy="4572000"/>
          </a:xfrm>
          <a:prstGeom prst="roundRect">
            <a:avLst>
              <a:gd name="adj" fmla="val 2000"/>
            </a:avLst>
          </a:prstGeom>
          <a:solidFill>
            <a:srgbClr val="FFFFFF"/>
          </a:solidFill>
          <a:ln w="12700">
            <a:solidFill>
              <a:srgbClr val="A8E0FF"/>
            </a:solidFill>
            <a:prstDash val="solid"/>
          </a:ln>
        </p:spPr>
        <p:txBody>
          <a:bodyPr/>
          <a:lstStyle/>
          <a:p>
            <a:endParaRPr lang="en-KR"/>
          </a:p>
        </p:txBody>
      </p:sp>
      <p:pic>
        <p:nvPicPr>
          <p:cNvPr id="10" name="Image 1" descr="photo_accumulus.jpg"/>
          <p:cNvPicPr>
            <a:picLocks noChangeAspect="1"/>
          </p:cNvPicPr>
          <p:nvPr/>
        </p:nvPicPr>
        <p:blipFill>
          <a:blip r:embed="rId4"/>
          <a:stretch>
            <a:fillRect/>
          </a:stretch>
        </p:blipFill>
        <p:spPr>
          <a:xfrm>
            <a:off x="6400800" y="1325880"/>
            <a:ext cx="4965192" cy="1691843"/>
          </a:xfrm>
          <a:prstGeom prst="rect">
            <a:avLst/>
          </a:prstGeom>
        </p:spPr>
      </p:pic>
      <p:sp>
        <p:nvSpPr>
          <p:cNvPr id="11" name="Text 6"/>
          <p:cNvSpPr txBox="1"/>
          <p:nvPr/>
        </p:nvSpPr>
        <p:spPr>
          <a:xfrm>
            <a:off x="6583680" y="3154883"/>
            <a:ext cx="4599432" cy="411480"/>
          </a:xfrm>
          <a:prstGeom prst="rect">
            <a:avLst/>
          </a:prstGeom>
          <a:noFill/>
          <a:ln/>
        </p:spPr>
        <p:txBody>
          <a:bodyPr wrap="square" lIns="0" tIns="0" rIns="0" bIns="0" rtlCol="0" anchor="ctr"/>
          <a:lstStyle/>
          <a:p>
            <a:pPr marL="0" indent="0">
              <a:buNone/>
            </a:pPr>
            <a:r>
              <a:rPr lang="en-US" sz="2200" b="1" dirty="0">
                <a:solidFill>
                  <a:srgbClr val="0F1875"/>
                </a:solidFill>
                <a:latin typeface="Montserrat" pitchFamily="34" charset="0"/>
                <a:ea typeface="Montserrat" pitchFamily="34" charset="-122"/>
                <a:cs typeface="Montserrat" pitchFamily="34" charset="-120"/>
              </a:rPr>
              <a:t>Accumulus</a:t>
            </a:r>
            <a:endParaRPr lang="en-US" sz="2200" dirty="0"/>
          </a:p>
        </p:txBody>
      </p:sp>
      <p:sp>
        <p:nvSpPr>
          <p:cNvPr id="12" name="Text 7"/>
          <p:cNvSpPr txBox="1"/>
          <p:nvPr/>
        </p:nvSpPr>
        <p:spPr>
          <a:xfrm>
            <a:off x="6583680" y="3584651"/>
            <a:ext cx="4599432" cy="411480"/>
          </a:xfrm>
          <a:prstGeom prst="rect">
            <a:avLst/>
          </a:prstGeom>
          <a:noFill/>
          <a:ln/>
        </p:spPr>
        <p:txBody>
          <a:bodyPr wrap="square" lIns="0" tIns="0" rIns="0" bIns="0" rtlCol="0" anchor="t"/>
          <a:lstStyle/>
          <a:p>
            <a:pPr marL="0" indent="0">
              <a:buNone/>
            </a:pPr>
            <a:r>
              <a:rPr lang="en-US" sz="1300" dirty="0">
                <a:solidFill>
                  <a:srgbClr val="1F7AE0"/>
                </a:solidFill>
                <a:latin typeface="Raleway" pitchFamily="34" charset="0"/>
                <a:ea typeface="Raleway" pitchFamily="34" charset="-122"/>
                <a:cs typeface="Raleway" pitchFamily="34" charset="-120"/>
              </a:rPr>
              <a:t>Global 2nd runner-up, 2026   ·   Bellarmine College Preparatory, USA</a:t>
            </a:r>
            <a:endParaRPr lang="en-US" sz="1300" dirty="0"/>
          </a:p>
        </p:txBody>
      </p:sp>
      <p:sp>
        <p:nvSpPr>
          <p:cNvPr id="13" name="Text 8"/>
          <p:cNvSpPr txBox="1"/>
          <p:nvPr/>
        </p:nvSpPr>
        <p:spPr>
          <a:xfrm>
            <a:off x="6583680" y="4069283"/>
            <a:ext cx="4599432" cy="1599997"/>
          </a:xfrm>
          <a:prstGeom prst="rect">
            <a:avLst/>
          </a:prstGeom>
          <a:noFill/>
          <a:ln/>
        </p:spPr>
        <p:txBody>
          <a:bodyPr wrap="square" lIns="0" tIns="0" rIns="0" bIns="0" rtlCol="0" anchor="t"/>
          <a:lstStyle/>
          <a:p>
            <a:pPr marL="0" indent="0">
              <a:buNone/>
            </a:pPr>
            <a:r>
              <a:rPr lang="en-US" sz="1650" dirty="0">
                <a:solidFill>
                  <a:srgbClr val="333333"/>
                </a:solidFill>
                <a:latin typeface="Raleway" pitchFamily="34" charset="0"/>
                <a:ea typeface="Raleway" pitchFamily="34" charset="-122"/>
                <a:cs typeface="Raleway" pitchFamily="34" charset="-120"/>
              </a:rPr>
              <a:t>Arnav's team went after concrete. Repair methods only react after cracks appear. They built an additive that heals cracks on its own, and measured 70% crack closure over four weeks.</a:t>
            </a:r>
            <a:endParaRPr lang="en-US" sz="1650" dirty="0"/>
          </a:p>
        </p:txBody>
      </p:sp>
      <p:sp>
        <p:nvSpPr>
          <p:cNvPr id="14" name="Text 9"/>
          <p:cNvSpPr txBox="1"/>
          <p:nvPr/>
        </p:nvSpPr>
        <p:spPr>
          <a:xfrm>
            <a:off x="685800" y="5870448"/>
            <a:ext cx="10817352" cy="365760"/>
          </a:xfrm>
          <a:prstGeom prst="rect">
            <a:avLst/>
          </a:prstGeom>
          <a:noFill/>
          <a:ln/>
        </p:spPr>
        <p:txBody>
          <a:bodyPr wrap="square" lIns="0" tIns="0" rIns="0" bIns="0" rtlCol="0" anchor="ctr"/>
          <a:lstStyle/>
          <a:p>
            <a:pPr marL="0" indent="0">
              <a:buNone/>
            </a:pPr>
            <a:r>
              <a:rPr lang="en-US" sz="1700" i="1" dirty="0">
                <a:solidFill>
                  <a:srgbClr val="1043D8"/>
                </a:solidFill>
                <a:latin typeface="Raleway" pitchFamily="34" charset="0"/>
                <a:ea typeface="Raleway" pitchFamily="34" charset="-122"/>
                <a:cs typeface="Raleway" pitchFamily="34" charset="-120"/>
              </a:rPr>
              <a:t>Reading. Concrete. Skin cancer. No two of these are in the same industry.</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FFFFFF"/>
                </a:solidFill>
                <a:latin typeface="Montserrat" pitchFamily="34" charset="0"/>
                <a:ea typeface="Montserrat" pitchFamily="34" charset="-122"/>
                <a:cs typeface="Montserrat" pitchFamily="34" charset="-120"/>
              </a:rPr>
              <a:t>So what is the competition?</a:t>
            </a:r>
            <a:endParaRPr lang="en-US" sz="3000" dirty="0"/>
          </a:p>
        </p:txBody>
      </p:sp>
      <p:sp>
        <p:nvSpPr>
          <p:cNvPr id="4" name="Text 1"/>
          <p:cNvSpPr txBox="1"/>
          <p:nvPr/>
        </p:nvSpPr>
        <p:spPr>
          <a:xfrm>
            <a:off x="685800" y="1051560"/>
            <a:ext cx="8595360" cy="640080"/>
          </a:xfrm>
          <a:prstGeom prst="rect">
            <a:avLst/>
          </a:prstGeom>
          <a:noFill/>
          <a:ln/>
        </p:spPr>
        <p:txBody>
          <a:bodyPr wrap="square" lIns="0" tIns="0" rIns="0" bIns="0" rtlCol="0" anchor="t"/>
          <a:lstStyle/>
          <a:p>
            <a:pPr marL="0" indent="0">
              <a:buNone/>
            </a:pPr>
            <a:r>
              <a:rPr lang="en-US" sz="1800" dirty="0">
                <a:solidFill>
                  <a:srgbClr val="A8E0FF"/>
                </a:solidFill>
                <a:latin typeface="Raleway" pitchFamily="34" charset="0"/>
                <a:ea typeface="Raleway" pitchFamily="34" charset="-122"/>
                <a:cs typeface="Raleway" pitchFamily="34" charset="-120"/>
              </a:rPr>
              <a:t>The largest and most prestigious virtual pitch competition for high school students around the world.</a:t>
            </a:r>
            <a:endParaRPr lang="en-US" sz="1800" dirty="0"/>
          </a:p>
        </p:txBody>
      </p:sp>
      <p:sp>
        <p:nvSpPr>
          <p:cNvPr id="5" name="Shape 2"/>
          <p:cNvSpPr/>
          <p:nvPr/>
        </p:nvSpPr>
        <p:spPr>
          <a:xfrm>
            <a:off x="685800" y="2103120"/>
            <a:ext cx="2450592" cy="1325880"/>
          </a:xfrm>
          <a:prstGeom prst="roundRect">
            <a:avLst>
              <a:gd name="adj" fmla="val 6897"/>
            </a:avLst>
          </a:prstGeom>
          <a:solidFill>
            <a:srgbClr val="1A2585">
              <a:alpha val="85000"/>
            </a:srgbClr>
          </a:solidFill>
          <a:ln w="12700">
            <a:solidFill>
              <a:srgbClr val="1F7AE0"/>
            </a:solidFill>
            <a:prstDash val="solid"/>
          </a:ln>
        </p:spPr>
        <p:txBody>
          <a:bodyPr/>
          <a:lstStyle/>
          <a:p>
            <a:endParaRPr lang="en-KR"/>
          </a:p>
        </p:txBody>
      </p:sp>
      <p:sp>
        <p:nvSpPr>
          <p:cNvPr id="6" name="Text 3"/>
          <p:cNvSpPr txBox="1"/>
          <p:nvPr/>
        </p:nvSpPr>
        <p:spPr>
          <a:xfrm>
            <a:off x="685800" y="2240280"/>
            <a:ext cx="2450592" cy="685800"/>
          </a:xfrm>
          <a:prstGeom prst="rect">
            <a:avLst/>
          </a:prstGeom>
          <a:noFill/>
          <a:ln/>
        </p:spPr>
        <p:txBody>
          <a:bodyPr wrap="square" lIns="0" tIns="0" rIns="0" bIns="0" rtlCol="0" anchor="ctr"/>
          <a:lstStyle/>
          <a:p>
            <a:pPr marL="0" indent="0" algn="ctr">
              <a:buNone/>
            </a:pPr>
            <a:r>
              <a:rPr lang="en-US" sz="3400" b="1" dirty="0">
                <a:solidFill>
                  <a:srgbClr val="EFE800"/>
                </a:solidFill>
                <a:latin typeface="Montserrat" pitchFamily="34" charset="0"/>
                <a:ea typeface="Montserrat" pitchFamily="34" charset="-122"/>
                <a:cs typeface="Montserrat" pitchFamily="34" charset="-120"/>
              </a:rPr>
              <a:t>23,000+</a:t>
            </a:r>
            <a:endParaRPr lang="en-US" sz="3400" dirty="0"/>
          </a:p>
        </p:txBody>
      </p:sp>
      <p:sp>
        <p:nvSpPr>
          <p:cNvPr id="7" name="Text 4"/>
          <p:cNvSpPr txBox="1"/>
          <p:nvPr/>
        </p:nvSpPr>
        <p:spPr>
          <a:xfrm>
            <a:off x="685800" y="2926080"/>
            <a:ext cx="2450592" cy="365760"/>
          </a:xfrm>
          <a:prstGeom prst="rect">
            <a:avLst/>
          </a:prstGeom>
          <a:noFill/>
          <a:ln/>
        </p:spPr>
        <p:txBody>
          <a:bodyPr wrap="square" lIns="0" tIns="0" rIns="0" bIns="0" rtlCol="0" anchor="ctr"/>
          <a:lstStyle/>
          <a:p>
            <a:pPr marL="0" indent="0" algn="ctr">
              <a:buNone/>
            </a:pPr>
            <a:r>
              <a:rPr lang="en-US" sz="1500" dirty="0">
                <a:solidFill>
                  <a:srgbClr val="FFFFFF"/>
                </a:solidFill>
                <a:latin typeface="Raleway" pitchFamily="34" charset="0"/>
                <a:ea typeface="Raleway" pitchFamily="34" charset="-122"/>
                <a:cs typeface="Raleway" pitchFamily="34" charset="-120"/>
              </a:rPr>
              <a:t>students in 2026</a:t>
            </a:r>
            <a:endParaRPr lang="en-US" sz="1500" dirty="0"/>
          </a:p>
        </p:txBody>
      </p:sp>
      <p:sp>
        <p:nvSpPr>
          <p:cNvPr id="8" name="Shape 5"/>
          <p:cNvSpPr/>
          <p:nvPr/>
        </p:nvSpPr>
        <p:spPr>
          <a:xfrm>
            <a:off x="3474720" y="2103120"/>
            <a:ext cx="2450592" cy="1325880"/>
          </a:xfrm>
          <a:prstGeom prst="roundRect">
            <a:avLst>
              <a:gd name="adj" fmla="val 6897"/>
            </a:avLst>
          </a:prstGeom>
          <a:solidFill>
            <a:srgbClr val="1A2585">
              <a:alpha val="85000"/>
            </a:srgbClr>
          </a:solidFill>
          <a:ln w="12700">
            <a:solidFill>
              <a:srgbClr val="1F7AE0"/>
            </a:solidFill>
            <a:prstDash val="solid"/>
          </a:ln>
        </p:spPr>
        <p:txBody>
          <a:bodyPr/>
          <a:lstStyle/>
          <a:p>
            <a:endParaRPr lang="en-KR"/>
          </a:p>
        </p:txBody>
      </p:sp>
      <p:sp>
        <p:nvSpPr>
          <p:cNvPr id="9" name="Text 6"/>
          <p:cNvSpPr txBox="1"/>
          <p:nvPr/>
        </p:nvSpPr>
        <p:spPr>
          <a:xfrm>
            <a:off x="3474720" y="2240280"/>
            <a:ext cx="2450592" cy="685800"/>
          </a:xfrm>
          <a:prstGeom prst="rect">
            <a:avLst/>
          </a:prstGeom>
          <a:noFill/>
          <a:ln/>
        </p:spPr>
        <p:txBody>
          <a:bodyPr wrap="square" lIns="0" tIns="0" rIns="0" bIns="0" rtlCol="0" anchor="ctr"/>
          <a:lstStyle/>
          <a:p>
            <a:pPr marL="0" indent="0" algn="ctr">
              <a:buNone/>
            </a:pPr>
            <a:r>
              <a:rPr lang="en-US" sz="3400" b="1" dirty="0">
                <a:solidFill>
                  <a:srgbClr val="EFE800"/>
                </a:solidFill>
                <a:latin typeface="Montserrat" pitchFamily="34" charset="0"/>
                <a:ea typeface="Montserrat" pitchFamily="34" charset="-122"/>
                <a:cs typeface="Montserrat" pitchFamily="34" charset="-120"/>
              </a:rPr>
              <a:t>9,000+</a:t>
            </a:r>
            <a:endParaRPr lang="en-US" sz="3400" dirty="0"/>
          </a:p>
        </p:txBody>
      </p:sp>
      <p:sp>
        <p:nvSpPr>
          <p:cNvPr id="10" name="Text 7"/>
          <p:cNvSpPr txBox="1"/>
          <p:nvPr/>
        </p:nvSpPr>
        <p:spPr>
          <a:xfrm>
            <a:off x="3474720" y="2926080"/>
            <a:ext cx="2450592" cy="365760"/>
          </a:xfrm>
          <a:prstGeom prst="rect">
            <a:avLst/>
          </a:prstGeom>
          <a:noFill/>
          <a:ln/>
        </p:spPr>
        <p:txBody>
          <a:bodyPr wrap="square" lIns="0" tIns="0" rIns="0" bIns="0" rtlCol="0" anchor="ctr"/>
          <a:lstStyle/>
          <a:p>
            <a:pPr marL="0" indent="0" algn="ctr">
              <a:buNone/>
            </a:pPr>
            <a:r>
              <a:rPr lang="en-US" sz="1500" dirty="0">
                <a:solidFill>
                  <a:srgbClr val="FFFFFF"/>
                </a:solidFill>
                <a:latin typeface="Raleway" pitchFamily="34" charset="0"/>
                <a:ea typeface="Raleway" pitchFamily="34" charset="-122"/>
                <a:cs typeface="Raleway" pitchFamily="34" charset="-120"/>
              </a:rPr>
              <a:t>schools</a:t>
            </a:r>
            <a:endParaRPr lang="en-US" sz="1500" dirty="0"/>
          </a:p>
        </p:txBody>
      </p:sp>
      <p:sp>
        <p:nvSpPr>
          <p:cNvPr id="11" name="Shape 8"/>
          <p:cNvSpPr/>
          <p:nvPr/>
        </p:nvSpPr>
        <p:spPr>
          <a:xfrm>
            <a:off x="6263640" y="2103120"/>
            <a:ext cx="2450592" cy="1325880"/>
          </a:xfrm>
          <a:prstGeom prst="roundRect">
            <a:avLst>
              <a:gd name="adj" fmla="val 6897"/>
            </a:avLst>
          </a:prstGeom>
          <a:solidFill>
            <a:srgbClr val="1A2585">
              <a:alpha val="85000"/>
            </a:srgbClr>
          </a:solidFill>
          <a:ln w="12700">
            <a:solidFill>
              <a:srgbClr val="1F7AE0"/>
            </a:solidFill>
            <a:prstDash val="solid"/>
          </a:ln>
        </p:spPr>
        <p:txBody>
          <a:bodyPr/>
          <a:lstStyle/>
          <a:p>
            <a:endParaRPr lang="en-KR"/>
          </a:p>
        </p:txBody>
      </p:sp>
      <p:sp>
        <p:nvSpPr>
          <p:cNvPr id="12" name="Text 9"/>
          <p:cNvSpPr txBox="1"/>
          <p:nvPr/>
        </p:nvSpPr>
        <p:spPr>
          <a:xfrm>
            <a:off x="6263640" y="2240280"/>
            <a:ext cx="2450592" cy="685800"/>
          </a:xfrm>
          <a:prstGeom prst="rect">
            <a:avLst/>
          </a:prstGeom>
          <a:noFill/>
          <a:ln/>
        </p:spPr>
        <p:txBody>
          <a:bodyPr wrap="square" lIns="0" tIns="0" rIns="0" bIns="0" rtlCol="0" anchor="ctr"/>
          <a:lstStyle/>
          <a:p>
            <a:pPr marL="0" indent="0" algn="ctr">
              <a:buNone/>
            </a:pPr>
            <a:r>
              <a:rPr lang="en-US" sz="3400" b="1" dirty="0">
                <a:solidFill>
                  <a:srgbClr val="EFE800"/>
                </a:solidFill>
                <a:latin typeface="Montserrat" pitchFamily="34" charset="0"/>
                <a:ea typeface="Montserrat" pitchFamily="34" charset="-122"/>
                <a:cs typeface="Montserrat" pitchFamily="34" charset="-120"/>
              </a:rPr>
              <a:t>173</a:t>
            </a:r>
            <a:endParaRPr lang="en-US" sz="3400" dirty="0"/>
          </a:p>
        </p:txBody>
      </p:sp>
      <p:sp>
        <p:nvSpPr>
          <p:cNvPr id="13" name="Text 10"/>
          <p:cNvSpPr txBox="1"/>
          <p:nvPr/>
        </p:nvSpPr>
        <p:spPr>
          <a:xfrm>
            <a:off x="6263640" y="2926080"/>
            <a:ext cx="2450592" cy="365760"/>
          </a:xfrm>
          <a:prstGeom prst="rect">
            <a:avLst/>
          </a:prstGeom>
          <a:noFill/>
          <a:ln/>
        </p:spPr>
        <p:txBody>
          <a:bodyPr wrap="square" lIns="0" tIns="0" rIns="0" bIns="0" rtlCol="0" anchor="ctr"/>
          <a:lstStyle/>
          <a:p>
            <a:pPr marL="0" indent="0" algn="ctr">
              <a:buNone/>
            </a:pPr>
            <a:r>
              <a:rPr lang="en-US" sz="1500" dirty="0">
                <a:solidFill>
                  <a:srgbClr val="FFFFFF"/>
                </a:solidFill>
                <a:latin typeface="Raleway" pitchFamily="34" charset="0"/>
                <a:ea typeface="Raleway" pitchFamily="34" charset="-122"/>
                <a:cs typeface="Raleway" pitchFamily="34" charset="-120"/>
              </a:rPr>
              <a:t>countries</a:t>
            </a:r>
            <a:endParaRPr lang="en-US" sz="1500" dirty="0"/>
          </a:p>
        </p:txBody>
      </p:sp>
      <p:sp>
        <p:nvSpPr>
          <p:cNvPr id="14" name="Shape 11"/>
          <p:cNvSpPr/>
          <p:nvPr/>
        </p:nvSpPr>
        <p:spPr>
          <a:xfrm>
            <a:off x="9052560" y="2103120"/>
            <a:ext cx="2450592" cy="1325880"/>
          </a:xfrm>
          <a:prstGeom prst="roundRect">
            <a:avLst>
              <a:gd name="adj" fmla="val 6897"/>
            </a:avLst>
          </a:prstGeom>
          <a:solidFill>
            <a:srgbClr val="1A2585">
              <a:alpha val="85000"/>
            </a:srgbClr>
          </a:solidFill>
          <a:ln w="12700">
            <a:solidFill>
              <a:srgbClr val="1F7AE0"/>
            </a:solidFill>
            <a:prstDash val="solid"/>
          </a:ln>
        </p:spPr>
        <p:txBody>
          <a:bodyPr/>
          <a:lstStyle/>
          <a:p>
            <a:endParaRPr lang="en-KR"/>
          </a:p>
        </p:txBody>
      </p:sp>
      <p:sp>
        <p:nvSpPr>
          <p:cNvPr id="15" name="Text 12"/>
          <p:cNvSpPr txBox="1"/>
          <p:nvPr/>
        </p:nvSpPr>
        <p:spPr>
          <a:xfrm>
            <a:off x="9052560" y="2240280"/>
            <a:ext cx="2450592" cy="685800"/>
          </a:xfrm>
          <a:prstGeom prst="rect">
            <a:avLst/>
          </a:prstGeom>
          <a:noFill/>
          <a:ln/>
        </p:spPr>
        <p:txBody>
          <a:bodyPr wrap="square" lIns="0" tIns="0" rIns="0" bIns="0" rtlCol="0" anchor="ctr"/>
          <a:lstStyle/>
          <a:p>
            <a:pPr marL="0" indent="0" algn="ctr">
              <a:buNone/>
            </a:pPr>
            <a:r>
              <a:rPr lang="en-US" sz="3400" b="1" dirty="0">
                <a:solidFill>
                  <a:srgbClr val="EFE800"/>
                </a:solidFill>
                <a:latin typeface="Montserrat" pitchFamily="34" charset="0"/>
                <a:ea typeface="Montserrat" pitchFamily="34" charset="-122"/>
                <a:cs typeface="Montserrat" pitchFamily="34" charset="-120"/>
              </a:rPr>
              <a:t>50</a:t>
            </a:r>
            <a:endParaRPr lang="en-US" sz="3400" dirty="0"/>
          </a:p>
        </p:txBody>
      </p:sp>
      <p:sp>
        <p:nvSpPr>
          <p:cNvPr id="16" name="Text 13"/>
          <p:cNvSpPr txBox="1"/>
          <p:nvPr/>
        </p:nvSpPr>
        <p:spPr>
          <a:xfrm>
            <a:off x="9052560" y="2926080"/>
            <a:ext cx="2450592" cy="365760"/>
          </a:xfrm>
          <a:prstGeom prst="rect">
            <a:avLst/>
          </a:prstGeom>
          <a:noFill/>
          <a:ln/>
        </p:spPr>
        <p:txBody>
          <a:bodyPr wrap="square" lIns="0" tIns="0" rIns="0" bIns="0" rtlCol="0" anchor="ctr"/>
          <a:lstStyle/>
          <a:p>
            <a:pPr marL="0" indent="0" algn="ctr">
              <a:buNone/>
            </a:pPr>
            <a:r>
              <a:rPr lang="en-US" sz="1500" dirty="0">
                <a:solidFill>
                  <a:srgbClr val="FFFFFF"/>
                </a:solidFill>
                <a:latin typeface="Raleway" pitchFamily="34" charset="0"/>
                <a:ea typeface="Raleway" pitchFamily="34" charset="-122"/>
                <a:cs typeface="Raleway" pitchFamily="34" charset="-120"/>
              </a:rPr>
              <a:t>US states</a:t>
            </a:r>
            <a:endParaRPr lang="en-US" sz="1500" dirty="0"/>
          </a:p>
        </p:txBody>
      </p:sp>
      <p:sp>
        <p:nvSpPr>
          <p:cNvPr id="17" name="Text 14"/>
          <p:cNvSpPr txBox="1"/>
          <p:nvPr/>
        </p:nvSpPr>
        <p:spPr>
          <a:xfrm>
            <a:off x="685800" y="3840480"/>
            <a:ext cx="10515600" cy="228600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rgbClr val="FFFFFF"/>
                </a:solidFill>
                <a:latin typeface="Raleway" pitchFamily="34" charset="0"/>
                <a:ea typeface="Raleway" pitchFamily="34" charset="-122"/>
                <a:cs typeface="Raleway" pitchFamily="34" charset="-120"/>
              </a:rPr>
              <a:t>Free to enter. There is no cost at any stage.</a:t>
            </a:r>
            <a:endParaRPr lang="en-US" sz="1700" dirty="0"/>
          </a:p>
          <a:p>
            <a:pPr marL="228600" indent="-228600">
              <a:spcAft>
                <a:spcPts val="600"/>
              </a:spcAft>
              <a:buSzPct val="100000"/>
              <a:buChar char="•"/>
            </a:pPr>
            <a:r>
              <a:rPr lang="en-US" sz="1700" dirty="0">
                <a:solidFill>
                  <a:srgbClr val="FFFFFF"/>
                </a:solidFill>
                <a:latin typeface="Raleway" pitchFamily="34" charset="0"/>
                <a:ea typeface="Raleway" pitchFamily="34" charset="-122"/>
                <a:cs typeface="Raleway" pitchFamily="34" charset="-120"/>
              </a:rPr>
              <a:t>Fully online. There is no live event and no travel.</a:t>
            </a:r>
            <a:endParaRPr lang="en-US" sz="1700" dirty="0"/>
          </a:p>
          <a:p>
            <a:pPr marL="228600" indent="-228600">
              <a:spcAft>
                <a:spcPts val="600"/>
              </a:spcAft>
              <a:buSzPct val="100000"/>
              <a:buChar char="•"/>
            </a:pPr>
            <a:r>
              <a:rPr lang="en-US" sz="1700" dirty="0">
                <a:solidFill>
                  <a:srgbClr val="FFFFFF"/>
                </a:solidFill>
                <a:latin typeface="Raleway" pitchFamily="34" charset="0"/>
                <a:ea typeface="Raleway" pitchFamily="34" charset="-122"/>
                <a:cs typeface="Raleway" pitchFamily="34" charset="-120"/>
              </a:rPr>
              <a:t>Open to any high school student aged 14 to 18, anywhere in the world.</a:t>
            </a:r>
            <a:endParaRPr lang="en-US" sz="1700" dirty="0"/>
          </a:p>
          <a:p>
            <a:pPr marL="228600" indent="-228600">
              <a:spcAft>
                <a:spcPts val="600"/>
              </a:spcAft>
              <a:buSzPct val="100000"/>
              <a:buChar char="•"/>
            </a:pPr>
            <a:r>
              <a:rPr lang="en-US" sz="1700" dirty="0">
                <a:solidFill>
                  <a:srgbClr val="FFFFFF"/>
                </a:solidFill>
                <a:latin typeface="Raleway" pitchFamily="34" charset="0"/>
                <a:ea typeface="Raleway" pitchFamily="34" charset="-122"/>
                <a:cs typeface="Raleway" pitchFamily="34" charset="-120"/>
              </a:rPr>
              <a:t>Enter alone, or as a team of up to five.</a:t>
            </a:r>
            <a:endParaRPr lang="en-US" sz="1700" dirty="0"/>
          </a:p>
          <a:p>
            <a:pPr marL="228600" indent="-228600">
              <a:spcAft>
                <a:spcPts val="600"/>
              </a:spcAft>
              <a:buSzPct val="100000"/>
              <a:buChar char="•"/>
            </a:pPr>
            <a:r>
              <a:rPr lang="en-US" sz="1700" dirty="0">
                <a:solidFill>
                  <a:srgbClr val="FFFFFF"/>
                </a:solidFill>
                <a:latin typeface="Raleway" pitchFamily="34" charset="0"/>
                <a:ea typeface="Raleway" pitchFamily="34" charset="-122"/>
                <a:cs typeface="Raleway" pitchFamily="34" charset="-120"/>
              </a:rPr>
              <a:t>Every student who submits receives a certificate. Cash prizes for top finishers.</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txBox="1"/>
          <p:nvPr/>
        </p:nvSpPr>
        <p:spPr>
          <a:xfrm>
            <a:off x="685800" y="384048"/>
            <a:ext cx="8778240" cy="603504"/>
          </a:xfrm>
          <a:prstGeom prst="rect">
            <a:avLst/>
          </a:prstGeom>
          <a:noFill/>
          <a:ln/>
        </p:spPr>
        <p:txBody>
          <a:bodyPr wrap="square" lIns="0" tIns="0" rIns="0" bIns="0" rtlCol="0" anchor="ctr"/>
          <a:lstStyle/>
          <a:p>
            <a:pPr marL="0" indent="0">
              <a:buNone/>
            </a:pPr>
            <a:r>
              <a:rPr lang="en-US" sz="2200" b="1" dirty="0">
                <a:solidFill>
                  <a:srgbClr val="0F1875"/>
                </a:solidFill>
                <a:latin typeface="Montserrat" pitchFamily="34" charset="0"/>
                <a:ea typeface="Montserrat" pitchFamily="34" charset="-122"/>
                <a:cs typeface="Montserrat" pitchFamily="34" charset="-120"/>
              </a:rPr>
              <a:t>Who are the major sponsors behind the competition?</a:t>
            </a:r>
            <a:endParaRPr lang="en-US" sz="2200" dirty="0"/>
          </a:p>
        </p:txBody>
      </p:sp>
      <p:sp>
        <p:nvSpPr>
          <p:cNvPr id="4" name="Shape 1"/>
          <p:cNvSpPr/>
          <p:nvPr/>
        </p:nvSpPr>
        <p:spPr>
          <a:xfrm>
            <a:off x="685800" y="2011680"/>
            <a:ext cx="3401568" cy="2926080"/>
          </a:xfrm>
          <a:prstGeom prst="roundRect">
            <a:avLst>
              <a:gd name="adj" fmla="val 3125"/>
            </a:avLst>
          </a:prstGeom>
          <a:solidFill>
            <a:srgbClr val="FFFFFF"/>
          </a:solidFill>
          <a:ln w="12700">
            <a:solidFill>
              <a:srgbClr val="D5E3F5"/>
            </a:solidFill>
            <a:prstDash val="solid"/>
          </a:ln>
        </p:spPr>
        <p:txBody>
          <a:bodyPr/>
          <a:lstStyle/>
          <a:p>
            <a:endParaRPr lang="en-KR"/>
          </a:p>
        </p:txBody>
      </p:sp>
      <p:pic>
        <p:nvPicPr>
          <p:cNvPr id="5" name="Image 0" descr="hbr.png"/>
          <p:cNvPicPr>
            <a:picLocks noChangeAspect="1"/>
          </p:cNvPicPr>
          <p:nvPr/>
        </p:nvPicPr>
        <p:blipFill>
          <a:blip r:embed="rId3"/>
          <a:stretch>
            <a:fillRect/>
          </a:stretch>
        </p:blipFill>
        <p:spPr>
          <a:xfrm>
            <a:off x="1625199" y="2606040"/>
            <a:ext cx="1522769" cy="1737360"/>
          </a:xfrm>
          <a:prstGeom prst="rect">
            <a:avLst/>
          </a:prstGeom>
        </p:spPr>
      </p:pic>
      <p:sp>
        <p:nvSpPr>
          <p:cNvPr id="6" name="Shape 2"/>
          <p:cNvSpPr/>
          <p:nvPr/>
        </p:nvSpPr>
        <p:spPr>
          <a:xfrm>
            <a:off x="4425696" y="2011680"/>
            <a:ext cx="3401568" cy="2926080"/>
          </a:xfrm>
          <a:prstGeom prst="roundRect">
            <a:avLst>
              <a:gd name="adj" fmla="val 3125"/>
            </a:avLst>
          </a:prstGeom>
          <a:solidFill>
            <a:srgbClr val="FFFFFF"/>
          </a:solidFill>
          <a:ln w="12700">
            <a:solidFill>
              <a:srgbClr val="D5E3F5"/>
            </a:solidFill>
            <a:prstDash val="solid"/>
          </a:ln>
        </p:spPr>
        <p:txBody>
          <a:bodyPr/>
          <a:lstStyle/>
          <a:p>
            <a:endParaRPr lang="en-KR"/>
          </a:p>
        </p:txBody>
      </p:sp>
      <p:pic>
        <p:nvPicPr>
          <p:cNvPr id="7" name="Image 1" descr="insead.png"/>
          <p:cNvPicPr>
            <a:picLocks noChangeAspect="1"/>
          </p:cNvPicPr>
          <p:nvPr/>
        </p:nvPicPr>
        <p:blipFill>
          <a:blip r:embed="rId4"/>
          <a:stretch>
            <a:fillRect/>
          </a:stretch>
        </p:blipFill>
        <p:spPr>
          <a:xfrm>
            <a:off x="4768793" y="2766060"/>
            <a:ext cx="2715374" cy="1417320"/>
          </a:xfrm>
          <a:prstGeom prst="rect">
            <a:avLst/>
          </a:prstGeom>
        </p:spPr>
      </p:pic>
      <p:sp>
        <p:nvSpPr>
          <p:cNvPr id="8" name="Shape 3"/>
          <p:cNvSpPr/>
          <p:nvPr/>
        </p:nvSpPr>
        <p:spPr>
          <a:xfrm>
            <a:off x="8165592" y="2011680"/>
            <a:ext cx="3401568" cy="2926080"/>
          </a:xfrm>
          <a:prstGeom prst="roundRect">
            <a:avLst>
              <a:gd name="adj" fmla="val 3125"/>
            </a:avLst>
          </a:prstGeom>
          <a:solidFill>
            <a:srgbClr val="FFFFFF"/>
          </a:solidFill>
          <a:ln w="12700">
            <a:solidFill>
              <a:srgbClr val="D5E3F5"/>
            </a:solidFill>
            <a:prstDash val="solid"/>
          </a:ln>
        </p:spPr>
        <p:txBody>
          <a:bodyPr/>
          <a:lstStyle/>
          <a:p>
            <a:endParaRPr lang="en-KR"/>
          </a:p>
        </p:txBody>
      </p:sp>
      <p:pic>
        <p:nvPicPr>
          <p:cNvPr id="9" name="Image 2" descr="ga.png"/>
          <p:cNvPicPr>
            <a:picLocks noChangeAspect="1"/>
          </p:cNvPicPr>
          <p:nvPr/>
        </p:nvPicPr>
        <p:blipFill>
          <a:blip r:embed="rId5"/>
          <a:stretch>
            <a:fillRect/>
          </a:stretch>
        </p:blipFill>
        <p:spPr>
          <a:xfrm>
            <a:off x="8485632" y="3151288"/>
            <a:ext cx="2761488" cy="64686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How it works</a:t>
            </a:r>
            <a:endParaRPr lang="en-US" sz="3000" dirty="0"/>
          </a:p>
        </p:txBody>
      </p:sp>
      <p:sp>
        <p:nvSpPr>
          <p:cNvPr id="4" name="Text 1"/>
          <p:cNvSpPr/>
          <p:nvPr/>
        </p:nvSpPr>
        <p:spPr>
          <a:xfrm>
            <a:off x="685800" y="1353312"/>
            <a:ext cx="566928" cy="566928"/>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1</a:t>
            </a:r>
            <a:endParaRPr lang="en-US" sz="1600" dirty="0"/>
          </a:p>
        </p:txBody>
      </p:sp>
      <p:sp>
        <p:nvSpPr>
          <p:cNvPr id="5" name="Text 2"/>
          <p:cNvSpPr txBox="1"/>
          <p:nvPr/>
        </p:nvSpPr>
        <p:spPr>
          <a:xfrm>
            <a:off x="1554480" y="1298448"/>
            <a:ext cx="9601200" cy="365760"/>
          </a:xfrm>
          <a:prstGeom prst="rect">
            <a:avLst/>
          </a:prstGeom>
          <a:noFill/>
          <a:ln/>
        </p:spPr>
        <p:txBody>
          <a:bodyPr wrap="square" lIns="0" tIns="0" rIns="0" bIns="0" rtlCol="0" anchor="ctr"/>
          <a:lstStyle/>
          <a:p>
            <a:pPr marL="0" indent="0">
              <a:buNone/>
            </a:pPr>
            <a:r>
              <a:rPr lang="en-US" sz="1800" b="1" dirty="0">
                <a:solidFill>
                  <a:srgbClr val="0F1875"/>
                </a:solidFill>
                <a:latin typeface="Montserrat" pitchFamily="34" charset="0"/>
                <a:ea typeface="Montserrat" pitchFamily="34" charset="-122"/>
                <a:cs typeface="Montserrat" pitchFamily="34" charset="-120"/>
              </a:rPr>
              <a:t>Register</a:t>
            </a:r>
            <a:endParaRPr lang="en-US" sz="1800" dirty="0"/>
          </a:p>
        </p:txBody>
      </p:sp>
      <p:sp>
        <p:nvSpPr>
          <p:cNvPr id="6" name="Text 3"/>
          <p:cNvSpPr txBox="1"/>
          <p:nvPr/>
        </p:nvSpPr>
        <p:spPr>
          <a:xfrm>
            <a:off x="1554480" y="1682496"/>
            <a:ext cx="9601200" cy="320040"/>
          </a:xfrm>
          <a:prstGeom prst="rect">
            <a:avLst/>
          </a:prstGeom>
          <a:noFill/>
          <a:ln/>
        </p:spPr>
        <p:txBody>
          <a:bodyPr wrap="square" lIns="0" tIns="0" rIns="0" bIns="0" rtlCol="0" anchor="ctr"/>
          <a:lstStyle/>
          <a:p>
            <a:pPr marL="0" indent="0">
              <a:buNone/>
            </a:pPr>
            <a:r>
              <a:rPr lang="en-US" sz="1600" dirty="0">
                <a:solidFill>
                  <a:srgbClr val="5B6472"/>
                </a:solidFill>
                <a:latin typeface="Raleway" pitchFamily="34" charset="0"/>
                <a:ea typeface="Raleway" pitchFamily="34" charset="-122"/>
                <a:cs typeface="Raleway" pitchFamily="34" charset="-120"/>
              </a:rPr>
              <a:t>Free, on the website. Takes a couple of minutes.</a:t>
            </a:r>
            <a:endParaRPr lang="en-US" sz="1600" dirty="0"/>
          </a:p>
        </p:txBody>
      </p:sp>
      <p:sp>
        <p:nvSpPr>
          <p:cNvPr id="7" name="Text 4"/>
          <p:cNvSpPr/>
          <p:nvPr/>
        </p:nvSpPr>
        <p:spPr>
          <a:xfrm>
            <a:off x="685800" y="2304288"/>
            <a:ext cx="566928" cy="566928"/>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2</a:t>
            </a:r>
            <a:endParaRPr lang="en-US" sz="1600" dirty="0"/>
          </a:p>
        </p:txBody>
      </p:sp>
      <p:sp>
        <p:nvSpPr>
          <p:cNvPr id="8" name="Text 5"/>
          <p:cNvSpPr txBox="1"/>
          <p:nvPr/>
        </p:nvSpPr>
        <p:spPr>
          <a:xfrm>
            <a:off x="1554480" y="2249424"/>
            <a:ext cx="9601200" cy="365760"/>
          </a:xfrm>
          <a:prstGeom prst="rect">
            <a:avLst/>
          </a:prstGeom>
          <a:noFill/>
          <a:ln/>
        </p:spPr>
        <p:txBody>
          <a:bodyPr wrap="square" lIns="0" tIns="0" rIns="0" bIns="0" rtlCol="0" anchor="ctr"/>
          <a:lstStyle/>
          <a:p>
            <a:pPr marL="0" indent="0">
              <a:buNone/>
            </a:pPr>
            <a:r>
              <a:rPr lang="en-US" sz="1800" b="1" dirty="0">
                <a:solidFill>
                  <a:srgbClr val="0F1875"/>
                </a:solidFill>
                <a:latin typeface="Montserrat" pitchFamily="34" charset="0"/>
                <a:ea typeface="Montserrat" pitchFamily="34" charset="-122"/>
                <a:cs typeface="Montserrat" pitchFamily="34" charset="-120"/>
              </a:rPr>
              <a:t>Take the Blue Ocean Mini-Course</a:t>
            </a:r>
            <a:endParaRPr lang="en-US" sz="1800" dirty="0"/>
          </a:p>
        </p:txBody>
      </p:sp>
      <p:sp>
        <p:nvSpPr>
          <p:cNvPr id="9" name="Text 6"/>
          <p:cNvSpPr txBox="1"/>
          <p:nvPr/>
        </p:nvSpPr>
        <p:spPr>
          <a:xfrm>
            <a:off x="1554480" y="2633472"/>
            <a:ext cx="9601200" cy="320040"/>
          </a:xfrm>
          <a:prstGeom prst="rect">
            <a:avLst/>
          </a:prstGeom>
          <a:noFill/>
          <a:ln/>
        </p:spPr>
        <p:txBody>
          <a:bodyPr wrap="square" lIns="0" tIns="0" rIns="0" bIns="0" rtlCol="0" anchor="ctr"/>
          <a:lstStyle/>
          <a:p>
            <a:pPr marL="0" indent="0">
              <a:buNone/>
            </a:pPr>
            <a:r>
              <a:rPr lang="en-US" sz="1600" dirty="0">
                <a:solidFill>
                  <a:srgbClr val="5B6472"/>
                </a:solidFill>
                <a:latin typeface="Raleway" pitchFamily="34" charset="0"/>
                <a:ea typeface="Raleway" pitchFamily="34" charset="-122"/>
                <a:cs typeface="Raleway" pitchFamily="34" charset="-120"/>
              </a:rPr>
              <a:t>Free, under 35 minutes, and you get a certificate. Required before you submit.</a:t>
            </a:r>
            <a:endParaRPr lang="en-US" sz="1600" dirty="0"/>
          </a:p>
        </p:txBody>
      </p:sp>
      <p:sp>
        <p:nvSpPr>
          <p:cNvPr id="10" name="Text 7"/>
          <p:cNvSpPr/>
          <p:nvPr/>
        </p:nvSpPr>
        <p:spPr>
          <a:xfrm>
            <a:off x="685800" y="3255264"/>
            <a:ext cx="566928" cy="566928"/>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3</a:t>
            </a:r>
            <a:endParaRPr lang="en-US" sz="1600" dirty="0"/>
          </a:p>
        </p:txBody>
      </p:sp>
      <p:sp>
        <p:nvSpPr>
          <p:cNvPr id="11" name="Text 8"/>
          <p:cNvSpPr txBox="1"/>
          <p:nvPr/>
        </p:nvSpPr>
        <p:spPr>
          <a:xfrm>
            <a:off x="1554480" y="3200400"/>
            <a:ext cx="9601200" cy="365760"/>
          </a:xfrm>
          <a:prstGeom prst="rect">
            <a:avLst/>
          </a:prstGeom>
          <a:noFill/>
          <a:ln/>
        </p:spPr>
        <p:txBody>
          <a:bodyPr wrap="square" lIns="0" tIns="0" rIns="0" bIns="0" rtlCol="0" anchor="ctr"/>
          <a:lstStyle/>
          <a:p>
            <a:pPr marL="0" indent="0">
              <a:buNone/>
            </a:pPr>
            <a:r>
              <a:rPr lang="en-US" sz="1800" b="1" dirty="0">
                <a:solidFill>
                  <a:srgbClr val="0F1875"/>
                </a:solidFill>
                <a:latin typeface="Montserrat" pitchFamily="34" charset="0"/>
                <a:ea typeface="Montserrat" pitchFamily="34" charset="-122"/>
                <a:cs typeface="Montserrat" pitchFamily="34" charset="-120"/>
              </a:rPr>
              <a:t>Find a problem worth solving</a:t>
            </a:r>
            <a:endParaRPr lang="en-US" sz="1800" dirty="0"/>
          </a:p>
        </p:txBody>
      </p:sp>
      <p:sp>
        <p:nvSpPr>
          <p:cNvPr id="12" name="Text 9"/>
          <p:cNvSpPr txBox="1"/>
          <p:nvPr/>
        </p:nvSpPr>
        <p:spPr>
          <a:xfrm>
            <a:off x="1554480" y="3584448"/>
            <a:ext cx="9601200" cy="320040"/>
          </a:xfrm>
          <a:prstGeom prst="rect">
            <a:avLst/>
          </a:prstGeom>
          <a:noFill/>
          <a:ln/>
        </p:spPr>
        <p:txBody>
          <a:bodyPr wrap="square" lIns="0" tIns="0" rIns="0" bIns="0" rtlCol="0" anchor="ctr"/>
          <a:lstStyle/>
          <a:p>
            <a:pPr marL="0" indent="0">
              <a:buNone/>
            </a:pPr>
            <a:r>
              <a:rPr lang="en-US" sz="1600" dirty="0">
                <a:solidFill>
                  <a:srgbClr val="5B6472"/>
                </a:solidFill>
                <a:latin typeface="Raleway" pitchFamily="34" charset="0"/>
                <a:ea typeface="Raleway" pitchFamily="34" charset="-122"/>
                <a:cs typeface="Raleway" pitchFamily="34" charset="-120"/>
              </a:rPr>
              <a:t>Something broken, ignored, or badly served. Anywhere, any industry.</a:t>
            </a:r>
            <a:endParaRPr lang="en-US" sz="1600" dirty="0"/>
          </a:p>
        </p:txBody>
      </p:sp>
      <p:sp>
        <p:nvSpPr>
          <p:cNvPr id="13" name="Text 10"/>
          <p:cNvSpPr/>
          <p:nvPr/>
        </p:nvSpPr>
        <p:spPr>
          <a:xfrm>
            <a:off x="685800" y="4206240"/>
            <a:ext cx="566928" cy="566928"/>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4</a:t>
            </a:r>
            <a:endParaRPr lang="en-US" sz="1600" dirty="0"/>
          </a:p>
        </p:txBody>
      </p:sp>
      <p:sp>
        <p:nvSpPr>
          <p:cNvPr id="14" name="Text 11"/>
          <p:cNvSpPr txBox="1"/>
          <p:nvPr/>
        </p:nvSpPr>
        <p:spPr>
          <a:xfrm>
            <a:off x="1554480" y="4151376"/>
            <a:ext cx="9601200" cy="365760"/>
          </a:xfrm>
          <a:prstGeom prst="rect">
            <a:avLst/>
          </a:prstGeom>
          <a:noFill/>
          <a:ln/>
        </p:spPr>
        <p:txBody>
          <a:bodyPr wrap="square" lIns="0" tIns="0" rIns="0" bIns="0" rtlCol="0" anchor="ctr"/>
          <a:lstStyle/>
          <a:p>
            <a:pPr marL="0" indent="0">
              <a:buNone/>
            </a:pPr>
            <a:r>
              <a:rPr lang="en-US" sz="1800" b="1" dirty="0">
                <a:solidFill>
                  <a:srgbClr val="0F1875"/>
                </a:solidFill>
                <a:latin typeface="Montserrat" pitchFamily="34" charset="0"/>
                <a:ea typeface="Montserrat" pitchFamily="34" charset="-122"/>
                <a:cs typeface="Montserrat" pitchFamily="34" charset="-120"/>
              </a:rPr>
              <a:t>Build your blue ocean idea</a:t>
            </a:r>
            <a:endParaRPr lang="en-US" sz="1800" dirty="0"/>
          </a:p>
        </p:txBody>
      </p:sp>
      <p:sp>
        <p:nvSpPr>
          <p:cNvPr id="15" name="Text 12"/>
          <p:cNvSpPr txBox="1"/>
          <p:nvPr/>
        </p:nvSpPr>
        <p:spPr>
          <a:xfrm>
            <a:off x="1554480" y="4535424"/>
            <a:ext cx="9601200" cy="320040"/>
          </a:xfrm>
          <a:prstGeom prst="rect">
            <a:avLst/>
          </a:prstGeom>
          <a:noFill/>
          <a:ln/>
        </p:spPr>
        <p:txBody>
          <a:bodyPr wrap="square" lIns="0" tIns="0" rIns="0" bIns="0" rtlCol="0" anchor="ctr"/>
          <a:lstStyle/>
          <a:p>
            <a:pPr marL="0" indent="0">
              <a:buNone/>
            </a:pPr>
            <a:r>
              <a:rPr lang="en-US" sz="1600" dirty="0">
                <a:solidFill>
                  <a:srgbClr val="5B6472"/>
                </a:solidFill>
                <a:latin typeface="Raleway" pitchFamily="34" charset="0"/>
                <a:ea typeface="Raleway" pitchFamily="34" charset="-122"/>
                <a:cs typeface="Raleway" pitchFamily="34" charset="-120"/>
              </a:rPr>
              <a:t>Use the tools from the course to shape it.</a:t>
            </a:r>
            <a:endParaRPr lang="en-US" sz="1600" dirty="0"/>
          </a:p>
        </p:txBody>
      </p:sp>
      <p:sp>
        <p:nvSpPr>
          <p:cNvPr id="16" name="Text 13"/>
          <p:cNvSpPr/>
          <p:nvPr/>
        </p:nvSpPr>
        <p:spPr>
          <a:xfrm>
            <a:off x="685800" y="5157216"/>
            <a:ext cx="566928" cy="566928"/>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5</a:t>
            </a:r>
            <a:endParaRPr lang="en-US" sz="1600" dirty="0"/>
          </a:p>
        </p:txBody>
      </p:sp>
      <p:sp>
        <p:nvSpPr>
          <p:cNvPr id="17" name="Text 14"/>
          <p:cNvSpPr txBox="1"/>
          <p:nvPr/>
        </p:nvSpPr>
        <p:spPr>
          <a:xfrm>
            <a:off x="1554480" y="5102352"/>
            <a:ext cx="9601200" cy="365760"/>
          </a:xfrm>
          <a:prstGeom prst="rect">
            <a:avLst/>
          </a:prstGeom>
          <a:noFill/>
          <a:ln/>
        </p:spPr>
        <p:txBody>
          <a:bodyPr wrap="square" lIns="0" tIns="0" rIns="0" bIns="0" rtlCol="0" anchor="ctr"/>
          <a:lstStyle/>
          <a:p>
            <a:pPr marL="0" indent="0">
              <a:buNone/>
            </a:pPr>
            <a:r>
              <a:rPr lang="en-US" sz="1800" b="1" dirty="0">
                <a:solidFill>
                  <a:srgbClr val="0F1875"/>
                </a:solidFill>
                <a:latin typeface="Montserrat" pitchFamily="34" charset="0"/>
                <a:ea typeface="Montserrat" pitchFamily="34" charset="-122"/>
                <a:cs typeface="Montserrat" pitchFamily="34" charset="-120"/>
              </a:rPr>
              <a:t>Record a 5-minute video and submit</a:t>
            </a:r>
            <a:endParaRPr lang="en-US" sz="1800" dirty="0"/>
          </a:p>
        </p:txBody>
      </p:sp>
      <p:sp>
        <p:nvSpPr>
          <p:cNvPr id="18" name="Text 15"/>
          <p:cNvSpPr txBox="1"/>
          <p:nvPr/>
        </p:nvSpPr>
        <p:spPr>
          <a:xfrm>
            <a:off x="1554480" y="5486400"/>
            <a:ext cx="9601200" cy="320040"/>
          </a:xfrm>
          <a:prstGeom prst="rect">
            <a:avLst/>
          </a:prstGeom>
          <a:noFill/>
          <a:ln/>
        </p:spPr>
        <p:txBody>
          <a:bodyPr wrap="square" lIns="0" tIns="0" rIns="0" bIns="0" rtlCol="0" anchor="ctr"/>
          <a:lstStyle/>
          <a:p>
            <a:pPr marL="0" indent="0">
              <a:buNone/>
            </a:pPr>
            <a:r>
              <a:rPr lang="en-US" sz="1600" dirty="0">
                <a:solidFill>
                  <a:srgbClr val="5B6472"/>
                </a:solidFill>
                <a:latin typeface="Raleway" pitchFamily="34" charset="0"/>
                <a:ea typeface="Raleway" pitchFamily="34" charset="-122"/>
                <a:cs typeface="Raleway" pitchFamily="34" charset="-120"/>
              </a:rPr>
              <a:t>Filmed on a phone is completely fine. Judges take it from there.</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Dates to put in your phone</a:t>
            </a:r>
            <a:endParaRPr lang="en-US" sz="3000" dirty="0"/>
          </a:p>
        </p:txBody>
      </p:sp>
      <p:sp>
        <p:nvSpPr>
          <p:cNvPr id="4" name="Shape 1"/>
          <p:cNvSpPr/>
          <p:nvPr/>
        </p:nvSpPr>
        <p:spPr>
          <a:xfrm>
            <a:off x="685800" y="1691640"/>
            <a:ext cx="5120640" cy="2194560"/>
          </a:xfrm>
          <a:prstGeom prst="roundRect">
            <a:avLst>
              <a:gd name="adj" fmla="val 4167"/>
            </a:avLst>
          </a:prstGeom>
          <a:solidFill>
            <a:srgbClr val="E00000"/>
          </a:solidFill>
          <a:ln w="12700">
            <a:solidFill>
              <a:srgbClr val="E00000"/>
            </a:solidFill>
            <a:prstDash val="solid"/>
          </a:ln>
        </p:spPr>
        <p:txBody>
          <a:bodyPr/>
          <a:lstStyle/>
          <a:p>
            <a:endParaRPr lang="en-KR"/>
          </a:p>
        </p:txBody>
      </p:sp>
      <p:sp>
        <p:nvSpPr>
          <p:cNvPr id="5" name="Text 2"/>
          <p:cNvSpPr txBox="1"/>
          <p:nvPr/>
        </p:nvSpPr>
        <p:spPr>
          <a:xfrm>
            <a:off x="1051560" y="1965960"/>
            <a:ext cx="4480560" cy="731520"/>
          </a:xfrm>
          <a:prstGeom prst="rect">
            <a:avLst/>
          </a:prstGeom>
          <a:noFill/>
          <a:ln/>
        </p:spPr>
        <p:txBody>
          <a:bodyPr wrap="square" lIns="0" tIns="0" rIns="0" bIns="0" rtlCol="0" anchor="ctr"/>
          <a:lstStyle/>
          <a:p>
            <a:pPr marL="0" indent="0">
              <a:buNone/>
            </a:pPr>
            <a:r>
              <a:rPr lang="en-US" sz="3400" b="1" dirty="0">
                <a:solidFill>
                  <a:srgbClr val="FFFFFF"/>
                </a:solidFill>
                <a:latin typeface="Montserrat" pitchFamily="34" charset="0"/>
                <a:ea typeface="Montserrat" pitchFamily="34" charset="-122"/>
                <a:cs typeface="Montserrat" pitchFamily="34" charset="-120"/>
              </a:rPr>
              <a:t>21 February 2027</a:t>
            </a:r>
            <a:endParaRPr lang="en-US" sz="3400" dirty="0"/>
          </a:p>
        </p:txBody>
      </p:sp>
      <p:sp>
        <p:nvSpPr>
          <p:cNvPr id="6" name="Text 3"/>
          <p:cNvSpPr txBox="1"/>
          <p:nvPr/>
        </p:nvSpPr>
        <p:spPr>
          <a:xfrm>
            <a:off x="1051560" y="2788920"/>
            <a:ext cx="4480560" cy="822960"/>
          </a:xfrm>
          <a:prstGeom prst="rect">
            <a:avLst/>
          </a:prstGeom>
          <a:noFill/>
          <a:ln/>
        </p:spPr>
        <p:txBody>
          <a:bodyPr wrap="square" lIns="0" tIns="0" rIns="0" bIns="0" rtlCol="0" anchor="t"/>
          <a:lstStyle/>
          <a:p>
            <a:pPr marL="0" indent="0">
              <a:buNone/>
            </a:pPr>
            <a:r>
              <a:rPr lang="en-US" sz="1800" dirty="0">
                <a:solidFill>
                  <a:srgbClr val="FFFFFF"/>
                </a:solidFill>
                <a:latin typeface="Raleway" pitchFamily="34" charset="0"/>
                <a:ea typeface="Raleway" pitchFamily="34" charset="-122"/>
                <a:cs typeface="Raleway" pitchFamily="34" charset="-120"/>
              </a:rPr>
              <a:t>Submission deadline. This is the one that matters.</a:t>
            </a:r>
            <a:endParaRPr lang="en-US" sz="1800" dirty="0"/>
          </a:p>
        </p:txBody>
      </p:sp>
      <p:sp>
        <p:nvSpPr>
          <p:cNvPr id="7" name="Text 4"/>
          <p:cNvSpPr txBox="1"/>
          <p:nvPr/>
        </p:nvSpPr>
        <p:spPr>
          <a:xfrm>
            <a:off x="685800" y="4160520"/>
            <a:ext cx="5120640" cy="731520"/>
          </a:xfrm>
          <a:prstGeom prst="rect">
            <a:avLst/>
          </a:prstGeom>
          <a:noFill/>
          <a:ln/>
        </p:spPr>
        <p:txBody>
          <a:bodyPr wrap="square" lIns="0" tIns="0" rIns="0" bIns="0" rtlCol="0" anchor="t"/>
          <a:lstStyle/>
          <a:p>
            <a:pPr marL="0" indent="0">
              <a:buNone/>
            </a:pPr>
            <a:r>
              <a:rPr lang="en-US" sz="1700" dirty="0">
                <a:solidFill>
                  <a:srgbClr val="0F1875"/>
                </a:solidFill>
                <a:latin typeface="Raleway" pitchFamily="34" charset="0"/>
                <a:ea typeface="Raleway" pitchFamily="34" charset="-122"/>
                <a:cs typeface="Raleway" pitchFamily="34" charset="-120"/>
              </a:rPr>
              <a:t>Register today, submit any time before 21 February.</a:t>
            </a:r>
            <a:endParaRPr lang="en-US" sz="1700" dirty="0"/>
          </a:p>
        </p:txBody>
      </p:sp>
      <p:sp>
        <p:nvSpPr>
          <p:cNvPr id="8" name="Shape 5"/>
          <p:cNvSpPr/>
          <p:nvPr/>
        </p:nvSpPr>
        <p:spPr>
          <a:xfrm>
            <a:off x="6355080" y="1691640"/>
            <a:ext cx="5148072" cy="749808"/>
          </a:xfrm>
          <a:prstGeom prst="roundRect">
            <a:avLst>
              <a:gd name="adj" fmla="val 12195"/>
            </a:avLst>
          </a:prstGeom>
          <a:solidFill>
            <a:srgbClr val="FFFFFF"/>
          </a:solidFill>
          <a:ln w="12700">
            <a:solidFill>
              <a:srgbClr val="D5E3F5"/>
            </a:solidFill>
            <a:prstDash val="solid"/>
          </a:ln>
        </p:spPr>
        <p:txBody>
          <a:bodyPr/>
          <a:lstStyle/>
          <a:p>
            <a:endParaRPr lang="en-KR"/>
          </a:p>
        </p:txBody>
      </p:sp>
      <p:sp>
        <p:nvSpPr>
          <p:cNvPr id="9" name="Text 6"/>
          <p:cNvSpPr txBox="1"/>
          <p:nvPr/>
        </p:nvSpPr>
        <p:spPr>
          <a:xfrm>
            <a:off x="6629400" y="1691640"/>
            <a:ext cx="2103120" cy="749808"/>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5 April 2027</a:t>
            </a:r>
            <a:endParaRPr lang="en-US" sz="1600" dirty="0"/>
          </a:p>
        </p:txBody>
      </p:sp>
      <p:sp>
        <p:nvSpPr>
          <p:cNvPr id="10" name="Text 7"/>
          <p:cNvSpPr txBox="1"/>
          <p:nvPr/>
        </p:nvSpPr>
        <p:spPr>
          <a:xfrm>
            <a:off x="8823960" y="1691640"/>
            <a:ext cx="2560320" cy="749808"/>
          </a:xfrm>
          <a:prstGeom prst="rect">
            <a:avLst/>
          </a:prstGeom>
          <a:noFill/>
          <a:ln/>
        </p:spPr>
        <p:txBody>
          <a:bodyPr wrap="square" lIns="0" tIns="0" rIns="0" bIns="0" rtlCol="0" anchor="ctr"/>
          <a:lstStyle/>
          <a:p>
            <a:pPr marL="0" indent="0">
              <a:buNone/>
            </a:pPr>
            <a:r>
              <a:rPr lang="en-US" sz="1600" dirty="0">
                <a:solidFill>
                  <a:srgbClr val="333333"/>
                </a:solidFill>
                <a:latin typeface="Raleway" pitchFamily="34" charset="0"/>
                <a:ea typeface="Raleway" pitchFamily="34" charset="-122"/>
                <a:cs typeface="Raleway" pitchFamily="34" charset="-120"/>
              </a:rPr>
              <a:t>Top 100 announced</a:t>
            </a:r>
            <a:endParaRPr lang="en-US" sz="1600" dirty="0"/>
          </a:p>
        </p:txBody>
      </p:sp>
      <p:sp>
        <p:nvSpPr>
          <p:cNvPr id="11" name="Shape 8"/>
          <p:cNvSpPr/>
          <p:nvPr/>
        </p:nvSpPr>
        <p:spPr>
          <a:xfrm>
            <a:off x="6355080" y="2624328"/>
            <a:ext cx="5148072" cy="749808"/>
          </a:xfrm>
          <a:prstGeom prst="roundRect">
            <a:avLst>
              <a:gd name="adj" fmla="val 12195"/>
            </a:avLst>
          </a:prstGeom>
          <a:solidFill>
            <a:srgbClr val="FFFFFF"/>
          </a:solidFill>
          <a:ln w="12700">
            <a:solidFill>
              <a:srgbClr val="D5E3F5"/>
            </a:solidFill>
            <a:prstDash val="solid"/>
          </a:ln>
        </p:spPr>
        <p:txBody>
          <a:bodyPr/>
          <a:lstStyle/>
          <a:p>
            <a:endParaRPr lang="en-KR"/>
          </a:p>
        </p:txBody>
      </p:sp>
      <p:sp>
        <p:nvSpPr>
          <p:cNvPr id="12" name="Text 9"/>
          <p:cNvSpPr txBox="1"/>
          <p:nvPr/>
        </p:nvSpPr>
        <p:spPr>
          <a:xfrm>
            <a:off x="6629400" y="2624328"/>
            <a:ext cx="2103120" cy="749808"/>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22 April 2027</a:t>
            </a:r>
            <a:endParaRPr lang="en-US" sz="1600" dirty="0"/>
          </a:p>
        </p:txBody>
      </p:sp>
      <p:sp>
        <p:nvSpPr>
          <p:cNvPr id="13" name="Text 10"/>
          <p:cNvSpPr txBox="1"/>
          <p:nvPr/>
        </p:nvSpPr>
        <p:spPr>
          <a:xfrm>
            <a:off x="8823960" y="2624328"/>
            <a:ext cx="2560320" cy="749808"/>
          </a:xfrm>
          <a:prstGeom prst="rect">
            <a:avLst/>
          </a:prstGeom>
          <a:noFill/>
          <a:ln/>
        </p:spPr>
        <p:txBody>
          <a:bodyPr wrap="square" lIns="0" tIns="0" rIns="0" bIns="0" rtlCol="0" anchor="ctr"/>
          <a:lstStyle/>
          <a:p>
            <a:pPr marL="0" indent="0">
              <a:buNone/>
            </a:pPr>
            <a:r>
              <a:rPr lang="en-US" sz="1600" dirty="0">
                <a:solidFill>
                  <a:srgbClr val="333333"/>
                </a:solidFill>
                <a:latin typeface="Raleway" pitchFamily="34" charset="0"/>
                <a:ea typeface="Raleway" pitchFamily="34" charset="-122"/>
                <a:cs typeface="Raleway" pitchFamily="34" charset="-120"/>
              </a:rPr>
              <a:t>Top 30 announced</a:t>
            </a:r>
            <a:endParaRPr lang="en-US" sz="1600" dirty="0"/>
          </a:p>
        </p:txBody>
      </p:sp>
      <p:sp>
        <p:nvSpPr>
          <p:cNvPr id="14" name="Shape 11"/>
          <p:cNvSpPr/>
          <p:nvPr/>
        </p:nvSpPr>
        <p:spPr>
          <a:xfrm>
            <a:off x="6355080" y="3557016"/>
            <a:ext cx="5148072" cy="749808"/>
          </a:xfrm>
          <a:prstGeom prst="roundRect">
            <a:avLst>
              <a:gd name="adj" fmla="val 12195"/>
            </a:avLst>
          </a:prstGeom>
          <a:solidFill>
            <a:srgbClr val="FFFFFF"/>
          </a:solidFill>
          <a:ln w="12700">
            <a:solidFill>
              <a:srgbClr val="D5E3F5"/>
            </a:solidFill>
            <a:prstDash val="solid"/>
          </a:ln>
        </p:spPr>
        <p:txBody>
          <a:bodyPr/>
          <a:lstStyle/>
          <a:p>
            <a:endParaRPr lang="en-KR"/>
          </a:p>
        </p:txBody>
      </p:sp>
      <p:sp>
        <p:nvSpPr>
          <p:cNvPr id="15" name="Text 12"/>
          <p:cNvSpPr txBox="1"/>
          <p:nvPr/>
        </p:nvSpPr>
        <p:spPr>
          <a:xfrm>
            <a:off x="6629400" y="3557016"/>
            <a:ext cx="2103120" cy="749808"/>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4 May 2027</a:t>
            </a:r>
            <a:endParaRPr lang="en-US" sz="1600" dirty="0"/>
          </a:p>
        </p:txBody>
      </p:sp>
      <p:sp>
        <p:nvSpPr>
          <p:cNvPr id="16" name="Text 13"/>
          <p:cNvSpPr txBox="1"/>
          <p:nvPr/>
        </p:nvSpPr>
        <p:spPr>
          <a:xfrm>
            <a:off x="8823960" y="3557016"/>
            <a:ext cx="2560320" cy="749808"/>
          </a:xfrm>
          <a:prstGeom prst="rect">
            <a:avLst/>
          </a:prstGeom>
          <a:noFill/>
          <a:ln/>
        </p:spPr>
        <p:txBody>
          <a:bodyPr wrap="square" lIns="0" tIns="0" rIns="0" bIns="0" rtlCol="0" anchor="ctr"/>
          <a:lstStyle/>
          <a:p>
            <a:pPr marL="0" indent="0">
              <a:buNone/>
            </a:pPr>
            <a:r>
              <a:rPr lang="en-US" sz="1600" dirty="0">
                <a:solidFill>
                  <a:srgbClr val="333333"/>
                </a:solidFill>
                <a:latin typeface="Raleway" pitchFamily="34" charset="0"/>
                <a:ea typeface="Raleway" pitchFamily="34" charset="-122"/>
                <a:cs typeface="Raleway" pitchFamily="34" charset="-120"/>
              </a:rPr>
              <a:t>Top 10 announced</a:t>
            </a:r>
            <a:endParaRPr lang="en-US" sz="1600" dirty="0"/>
          </a:p>
        </p:txBody>
      </p:sp>
      <p:sp>
        <p:nvSpPr>
          <p:cNvPr id="17" name="Shape 14"/>
          <p:cNvSpPr/>
          <p:nvPr/>
        </p:nvSpPr>
        <p:spPr>
          <a:xfrm>
            <a:off x="6355080" y="4489704"/>
            <a:ext cx="5148072" cy="749808"/>
          </a:xfrm>
          <a:prstGeom prst="roundRect">
            <a:avLst>
              <a:gd name="adj" fmla="val 12195"/>
            </a:avLst>
          </a:prstGeom>
          <a:solidFill>
            <a:srgbClr val="FFFFFF"/>
          </a:solidFill>
          <a:ln w="12700">
            <a:solidFill>
              <a:srgbClr val="D5E3F5"/>
            </a:solidFill>
            <a:prstDash val="solid"/>
          </a:ln>
        </p:spPr>
        <p:txBody>
          <a:bodyPr/>
          <a:lstStyle/>
          <a:p>
            <a:endParaRPr lang="en-KR"/>
          </a:p>
        </p:txBody>
      </p:sp>
      <p:sp>
        <p:nvSpPr>
          <p:cNvPr id="18" name="Text 15"/>
          <p:cNvSpPr txBox="1"/>
          <p:nvPr/>
        </p:nvSpPr>
        <p:spPr>
          <a:xfrm>
            <a:off x="6629400" y="4489704"/>
            <a:ext cx="2103120" cy="749808"/>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13 May 2027</a:t>
            </a:r>
            <a:endParaRPr lang="en-US" sz="1600" dirty="0"/>
          </a:p>
        </p:txBody>
      </p:sp>
      <p:sp>
        <p:nvSpPr>
          <p:cNvPr id="19" name="Text 16"/>
          <p:cNvSpPr txBox="1"/>
          <p:nvPr/>
        </p:nvSpPr>
        <p:spPr>
          <a:xfrm>
            <a:off x="8823960" y="4489704"/>
            <a:ext cx="2560320" cy="749808"/>
          </a:xfrm>
          <a:prstGeom prst="rect">
            <a:avLst/>
          </a:prstGeom>
          <a:noFill/>
          <a:ln/>
        </p:spPr>
        <p:txBody>
          <a:bodyPr wrap="square" lIns="0" tIns="0" rIns="0" bIns="0" rtlCol="0" anchor="ctr"/>
          <a:lstStyle/>
          <a:p>
            <a:pPr marL="0" indent="0">
              <a:buNone/>
            </a:pPr>
            <a:r>
              <a:rPr lang="en-US" sz="1600" dirty="0">
                <a:solidFill>
                  <a:srgbClr val="333333"/>
                </a:solidFill>
                <a:latin typeface="Raleway" pitchFamily="34" charset="0"/>
                <a:ea typeface="Raleway" pitchFamily="34" charset="-122"/>
                <a:cs typeface="Raleway" pitchFamily="34" charset="-120"/>
              </a:rPr>
              <a:t>Winners announced</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0"/>
          <p:cNvSpPr txBox="1"/>
          <p:nvPr/>
        </p:nvSpPr>
        <p:spPr>
          <a:xfrm>
            <a:off x="685800" y="384048"/>
            <a:ext cx="8778240" cy="603504"/>
          </a:xfrm>
          <a:prstGeom prst="rect">
            <a:avLst/>
          </a:prstGeom>
          <a:noFill/>
          <a:ln/>
        </p:spPr>
        <p:txBody>
          <a:bodyPr wrap="square" lIns="0" tIns="0" rIns="0" bIns="0" rtlCol="0" anchor="ctr"/>
          <a:lstStyle/>
          <a:p>
            <a:pPr marL="0" indent="0">
              <a:buNone/>
            </a:pPr>
            <a:r>
              <a:rPr lang="en-US" sz="2500" b="1" dirty="0">
                <a:solidFill>
                  <a:srgbClr val="0F1875"/>
                </a:solidFill>
                <a:latin typeface="Montserrat" pitchFamily="34" charset="0"/>
                <a:ea typeface="Montserrat" pitchFamily="34" charset="-122"/>
                <a:cs typeface="Montserrat" pitchFamily="34" charset="-120"/>
              </a:rPr>
              <a:t>What are some Blue Ocean Strategy tools?</a:t>
            </a:r>
            <a:endParaRPr lang="en-US" sz="2500" dirty="0"/>
          </a:p>
        </p:txBody>
      </p:sp>
      <p:sp>
        <p:nvSpPr>
          <p:cNvPr id="4" name="Text 1"/>
          <p:cNvSpPr txBox="1"/>
          <p:nvPr/>
        </p:nvSpPr>
        <p:spPr>
          <a:xfrm>
            <a:off x="685800" y="1188720"/>
            <a:ext cx="5029200" cy="365760"/>
          </a:xfrm>
          <a:prstGeom prst="rect">
            <a:avLst/>
          </a:prstGeom>
          <a:noFill/>
          <a:ln/>
        </p:spPr>
        <p:txBody>
          <a:bodyPr wrap="square" lIns="0" tIns="0" rIns="0" bIns="0" rtlCol="0" anchor="ctr"/>
          <a:lstStyle/>
          <a:p>
            <a:pPr marL="0" indent="0">
              <a:buNone/>
            </a:pPr>
            <a:r>
              <a:rPr lang="en-US" sz="1800" b="1" dirty="0">
                <a:solidFill>
                  <a:srgbClr val="0F1875"/>
                </a:solidFill>
                <a:latin typeface="Montserrat" pitchFamily="34" charset="0"/>
                <a:ea typeface="Montserrat" pitchFamily="34" charset="-122"/>
                <a:cs typeface="Montserrat" pitchFamily="34" charset="-120"/>
              </a:rPr>
              <a:t>Strategy Canvas</a:t>
            </a:r>
            <a:endParaRPr lang="en-US" sz="1800" dirty="0"/>
          </a:p>
        </p:txBody>
      </p:sp>
      <p:sp>
        <p:nvSpPr>
          <p:cNvPr id="5" name="Text 2"/>
          <p:cNvSpPr txBox="1"/>
          <p:nvPr/>
        </p:nvSpPr>
        <p:spPr>
          <a:xfrm>
            <a:off x="6309360" y="1188720"/>
            <a:ext cx="5120640" cy="365760"/>
          </a:xfrm>
          <a:prstGeom prst="rect">
            <a:avLst/>
          </a:prstGeom>
          <a:noFill/>
          <a:ln/>
        </p:spPr>
        <p:txBody>
          <a:bodyPr wrap="square" lIns="0" tIns="0" rIns="0" bIns="0" rtlCol="0" anchor="ctr"/>
          <a:lstStyle/>
          <a:p>
            <a:pPr marL="0" indent="0">
              <a:buNone/>
            </a:pPr>
            <a:r>
              <a:rPr lang="en-US" sz="1800" b="1" dirty="0">
                <a:solidFill>
                  <a:srgbClr val="0F1875"/>
                </a:solidFill>
                <a:latin typeface="Montserrat" pitchFamily="34" charset="0"/>
                <a:ea typeface="Montserrat" pitchFamily="34" charset="-122"/>
                <a:cs typeface="Montserrat" pitchFamily="34" charset="-120"/>
              </a:rPr>
              <a:t>ERRC Grid</a:t>
            </a:r>
            <a:endParaRPr lang="en-US" sz="1800" dirty="0"/>
          </a:p>
        </p:txBody>
      </p:sp>
      <p:sp>
        <p:nvSpPr>
          <p:cNvPr id="6" name="Shape 3"/>
          <p:cNvSpPr/>
          <p:nvPr/>
        </p:nvSpPr>
        <p:spPr>
          <a:xfrm>
            <a:off x="1600200" y="1874520"/>
            <a:ext cx="4023360" cy="3246120"/>
          </a:xfrm>
          <a:prstGeom prst="rect">
            <a:avLst/>
          </a:prstGeom>
          <a:solidFill>
            <a:srgbClr val="E9EAEE"/>
          </a:solidFill>
          <a:ln w="12700">
            <a:solidFill>
              <a:srgbClr val="E9EAEE"/>
            </a:solidFill>
            <a:prstDash val="solid"/>
          </a:ln>
        </p:spPr>
        <p:txBody>
          <a:bodyPr/>
          <a:lstStyle/>
          <a:p>
            <a:endParaRPr lang="en-KR"/>
          </a:p>
        </p:txBody>
      </p:sp>
      <p:sp>
        <p:nvSpPr>
          <p:cNvPr id="7" name="Shape 4"/>
          <p:cNvSpPr/>
          <p:nvPr/>
        </p:nvSpPr>
        <p:spPr>
          <a:xfrm>
            <a:off x="1600200" y="5303520"/>
            <a:ext cx="4023360" cy="0"/>
          </a:xfrm>
          <a:prstGeom prst="line">
            <a:avLst/>
          </a:prstGeom>
          <a:noFill/>
          <a:ln w="12700">
            <a:solidFill>
              <a:srgbClr val="333333"/>
            </a:solidFill>
            <a:prstDash val="solid"/>
          </a:ln>
        </p:spPr>
        <p:txBody>
          <a:bodyPr/>
          <a:lstStyle/>
          <a:p>
            <a:endParaRPr lang="en-KR"/>
          </a:p>
        </p:txBody>
      </p:sp>
      <p:sp>
        <p:nvSpPr>
          <p:cNvPr id="8" name="Shape 5"/>
          <p:cNvSpPr/>
          <p:nvPr/>
        </p:nvSpPr>
        <p:spPr>
          <a:xfrm>
            <a:off x="1490472" y="1874520"/>
            <a:ext cx="0" cy="3246120"/>
          </a:xfrm>
          <a:prstGeom prst="line">
            <a:avLst/>
          </a:prstGeom>
          <a:noFill/>
          <a:ln w="12700">
            <a:solidFill>
              <a:srgbClr val="333333"/>
            </a:solidFill>
            <a:prstDash val="solid"/>
          </a:ln>
        </p:spPr>
        <p:txBody>
          <a:bodyPr/>
          <a:lstStyle/>
          <a:p>
            <a:endParaRPr lang="en-KR"/>
          </a:p>
        </p:txBody>
      </p:sp>
      <p:sp>
        <p:nvSpPr>
          <p:cNvPr id="9" name="Shape 6"/>
          <p:cNvSpPr/>
          <p:nvPr/>
        </p:nvSpPr>
        <p:spPr>
          <a:xfrm>
            <a:off x="1399032" y="2011680"/>
            <a:ext cx="91440" cy="0"/>
          </a:xfrm>
          <a:prstGeom prst="line">
            <a:avLst/>
          </a:prstGeom>
          <a:noFill/>
          <a:ln w="12700">
            <a:solidFill>
              <a:srgbClr val="333333"/>
            </a:solidFill>
            <a:prstDash val="solid"/>
          </a:ln>
        </p:spPr>
        <p:txBody>
          <a:bodyPr/>
          <a:lstStyle/>
          <a:p>
            <a:endParaRPr lang="en-KR"/>
          </a:p>
        </p:txBody>
      </p:sp>
      <p:sp>
        <p:nvSpPr>
          <p:cNvPr id="10" name="Shape 7"/>
          <p:cNvSpPr/>
          <p:nvPr/>
        </p:nvSpPr>
        <p:spPr>
          <a:xfrm>
            <a:off x="1399032" y="2754630"/>
            <a:ext cx="91440" cy="0"/>
          </a:xfrm>
          <a:prstGeom prst="line">
            <a:avLst/>
          </a:prstGeom>
          <a:noFill/>
          <a:ln w="12700">
            <a:solidFill>
              <a:srgbClr val="333333"/>
            </a:solidFill>
            <a:prstDash val="solid"/>
          </a:ln>
        </p:spPr>
        <p:txBody>
          <a:bodyPr/>
          <a:lstStyle/>
          <a:p>
            <a:endParaRPr lang="en-KR"/>
          </a:p>
        </p:txBody>
      </p:sp>
      <p:sp>
        <p:nvSpPr>
          <p:cNvPr id="11" name="Shape 8"/>
          <p:cNvSpPr/>
          <p:nvPr/>
        </p:nvSpPr>
        <p:spPr>
          <a:xfrm>
            <a:off x="1399032" y="3497580"/>
            <a:ext cx="91440" cy="0"/>
          </a:xfrm>
          <a:prstGeom prst="line">
            <a:avLst/>
          </a:prstGeom>
          <a:noFill/>
          <a:ln w="12700">
            <a:solidFill>
              <a:srgbClr val="333333"/>
            </a:solidFill>
            <a:prstDash val="solid"/>
          </a:ln>
        </p:spPr>
        <p:txBody>
          <a:bodyPr/>
          <a:lstStyle/>
          <a:p>
            <a:endParaRPr lang="en-KR"/>
          </a:p>
        </p:txBody>
      </p:sp>
      <p:sp>
        <p:nvSpPr>
          <p:cNvPr id="12" name="Shape 9"/>
          <p:cNvSpPr/>
          <p:nvPr/>
        </p:nvSpPr>
        <p:spPr>
          <a:xfrm>
            <a:off x="1399032" y="4240530"/>
            <a:ext cx="91440" cy="0"/>
          </a:xfrm>
          <a:prstGeom prst="line">
            <a:avLst/>
          </a:prstGeom>
          <a:noFill/>
          <a:ln w="12700">
            <a:solidFill>
              <a:srgbClr val="333333"/>
            </a:solidFill>
            <a:prstDash val="solid"/>
          </a:ln>
        </p:spPr>
        <p:txBody>
          <a:bodyPr/>
          <a:lstStyle/>
          <a:p>
            <a:endParaRPr lang="en-KR"/>
          </a:p>
        </p:txBody>
      </p:sp>
      <p:sp>
        <p:nvSpPr>
          <p:cNvPr id="13" name="Shape 10"/>
          <p:cNvSpPr/>
          <p:nvPr/>
        </p:nvSpPr>
        <p:spPr>
          <a:xfrm>
            <a:off x="1399032" y="4983480"/>
            <a:ext cx="91440" cy="0"/>
          </a:xfrm>
          <a:prstGeom prst="line">
            <a:avLst/>
          </a:prstGeom>
          <a:noFill/>
          <a:ln w="12700">
            <a:solidFill>
              <a:srgbClr val="333333"/>
            </a:solidFill>
            <a:prstDash val="solid"/>
          </a:ln>
        </p:spPr>
        <p:txBody>
          <a:bodyPr/>
          <a:lstStyle/>
          <a:p>
            <a:endParaRPr lang="en-KR"/>
          </a:p>
        </p:txBody>
      </p:sp>
      <p:sp>
        <p:nvSpPr>
          <p:cNvPr id="14" name="Text 11"/>
          <p:cNvSpPr txBox="1"/>
          <p:nvPr/>
        </p:nvSpPr>
        <p:spPr>
          <a:xfrm>
            <a:off x="804672" y="1892808"/>
            <a:ext cx="548640" cy="274320"/>
          </a:xfrm>
          <a:prstGeom prst="rect">
            <a:avLst/>
          </a:prstGeom>
          <a:noFill/>
          <a:ln/>
        </p:spPr>
        <p:txBody>
          <a:bodyPr wrap="square" lIns="0" tIns="0" rIns="0" bIns="0" rtlCol="0" anchor="ctr"/>
          <a:lstStyle/>
          <a:p>
            <a:pPr marL="0" indent="0" algn="r">
              <a:buNone/>
            </a:pPr>
            <a:r>
              <a:rPr lang="en-US" sz="1300" dirty="0">
                <a:solidFill>
                  <a:srgbClr val="333333"/>
                </a:solidFill>
                <a:latin typeface="Raleway" pitchFamily="34" charset="0"/>
                <a:ea typeface="Raleway" pitchFamily="34" charset="-122"/>
                <a:cs typeface="Raleway" pitchFamily="34" charset="-120"/>
              </a:rPr>
              <a:t>High</a:t>
            </a:r>
            <a:endParaRPr lang="en-US" sz="1300" dirty="0"/>
          </a:p>
        </p:txBody>
      </p:sp>
      <p:sp>
        <p:nvSpPr>
          <p:cNvPr id="15" name="Text 12"/>
          <p:cNvSpPr txBox="1"/>
          <p:nvPr/>
        </p:nvSpPr>
        <p:spPr>
          <a:xfrm>
            <a:off x="804672" y="4828032"/>
            <a:ext cx="548640" cy="274320"/>
          </a:xfrm>
          <a:prstGeom prst="rect">
            <a:avLst/>
          </a:prstGeom>
          <a:noFill/>
          <a:ln/>
        </p:spPr>
        <p:txBody>
          <a:bodyPr wrap="square" lIns="0" tIns="0" rIns="0" bIns="0" rtlCol="0" anchor="ctr"/>
          <a:lstStyle/>
          <a:p>
            <a:pPr marL="0" indent="0" algn="r">
              <a:buNone/>
            </a:pPr>
            <a:r>
              <a:rPr lang="en-US" sz="1300" dirty="0">
                <a:solidFill>
                  <a:srgbClr val="333333"/>
                </a:solidFill>
                <a:latin typeface="Raleway" pitchFamily="34" charset="0"/>
                <a:ea typeface="Raleway" pitchFamily="34" charset="-122"/>
                <a:cs typeface="Raleway" pitchFamily="34" charset="-120"/>
              </a:rPr>
              <a:t>Low</a:t>
            </a:r>
            <a:endParaRPr lang="en-US" sz="1300" dirty="0"/>
          </a:p>
        </p:txBody>
      </p:sp>
      <p:sp>
        <p:nvSpPr>
          <p:cNvPr id="16" name="Text 13"/>
          <p:cNvSpPr txBox="1"/>
          <p:nvPr/>
        </p:nvSpPr>
        <p:spPr>
          <a:xfrm rot="16200000">
            <a:off x="182880" y="3314700"/>
            <a:ext cx="1645920" cy="365760"/>
          </a:xfrm>
          <a:prstGeom prst="rect">
            <a:avLst/>
          </a:prstGeom>
          <a:noFill/>
          <a:ln/>
        </p:spPr>
        <p:txBody>
          <a:bodyPr wrap="square" lIns="0" tIns="0" rIns="0" bIns="0" rtlCol="0" anchor="ctr"/>
          <a:lstStyle/>
          <a:p>
            <a:pPr marL="0" indent="0" algn="ctr">
              <a:buNone/>
            </a:pPr>
            <a:r>
              <a:rPr lang="en-US" sz="1500" dirty="0">
                <a:solidFill>
                  <a:srgbClr val="1F7AE0"/>
                </a:solidFill>
                <a:latin typeface="Raleway" pitchFamily="34" charset="0"/>
                <a:ea typeface="Raleway" pitchFamily="34" charset="-122"/>
                <a:cs typeface="Raleway" pitchFamily="34" charset="-120"/>
              </a:rPr>
              <a:t>Offering level</a:t>
            </a:r>
            <a:endParaRPr lang="en-US" sz="1500" dirty="0"/>
          </a:p>
        </p:txBody>
      </p:sp>
      <p:sp>
        <p:nvSpPr>
          <p:cNvPr id="17" name="Text 14"/>
          <p:cNvSpPr txBox="1"/>
          <p:nvPr/>
        </p:nvSpPr>
        <p:spPr>
          <a:xfrm>
            <a:off x="1600200" y="5394960"/>
            <a:ext cx="4023360" cy="365760"/>
          </a:xfrm>
          <a:prstGeom prst="rect">
            <a:avLst/>
          </a:prstGeom>
          <a:noFill/>
          <a:ln/>
        </p:spPr>
        <p:txBody>
          <a:bodyPr wrap="square" lIns="0" tIns="0" rIns="0" bIns="0" rtlCol="0" anchor="ctr"/>
          <a:lstStyle/>
          <a:p>
            <a:pPr marL="0" indent="0" algn="ctr">
              <a:buNone/>
            </a:pPr>
            <a:r>
              <a:rPr lang="en-US" sz="1500" dirty="0">
                <a:solidFill>
                  <a:srgbClr val="1F7AE0"/>
                </a:solidFill>
                <a:latin typeface="Raleway" pitchFamily="34" charset="0"/>
                <a:ea typeface="Raleway" pitchFamily="34" charset="-122"/>
                <a:cs typeface="Raleway" pitchFamily="34" charset="-120"/>
              </a:rPr>
              <a:t>Competing factors</a:t>
            </a:r>
            <a:endParaRPr lang="en-US" sz="1500" dirty="0"/>
          </a:p>
        </p:txBody>
      </p:sp>
      <p:sp>
        <p:nvSpPr>
          <p:cNvPr id="18" name="Shape 15"/>
          <p:cNvSpPr/>
          <p:nvPr/>
        </p:nvSpPr>
        <p:spPr>
          <a:xfrm flipV="1">
            <a:off x="1709928" y="3386138"/>
            <a:ext cx="475488" cy="334327"/>
          </a:xfrm>
          <a:prstGeom prst="line">
            <a:avLst/>
          </a:prstGeom>
          <a:noFill/>
          <a:ln w="25400">
            <a:solidFill>
              <a:srgbClr val="E00000"/>
            </a:solidFill>
            <a:prstDash val="solid"/>
          </a:ln>
        </p:spPr>
        <p:txBody>
          <a:bodyPr/>
          <a:lstStyle/>
          <a:p>
            <a:endParaRPr lang="en-KR"/>
          </a:p>
        </p:txBody>
      </p:sp>
      <p:sp>
        <p:nvSpPr>
          <p:cNvPr id="19" name="Shape 16"/>
          <p:cNvSpPr/>
          <p:nvPr/>
        </p:nvSpPr>
        <p:spPr>
          <a:xfrm flipV="1">
            <a:off x="2185416" y="3348990"/>
            <a:ext cx="475488" cy="37148"/>
          </a:xfrm>
          <a:prstGeom prst="line">
            <a:avLst/>
          </a:prstGeom>
          <a:noFill/>
          <a:ln w="25400">
            <a:solidFill>
              <a:srgbClr val="E00000"/>
            </a:solidFill>
            <a:prstDash val="solid"/>
          </a:ln>
        </p:spPr>
        <p:txBody>
          <a:bodyPr/>
          <a:lstStyle/>
          <a:p>
            <a:endParaRPr lang="en-KR"/>
          </a:p>
        </p:txBody>
      </p:sp>
      <p:sp>
        <p:nvSpPr>
          <p:cNvPr id="20" name="Shape 17"/>
          <p:cNvSpPr/>
          <p:nvPr/>
        </p:nvSpPr>
        <p:spPr>
          <a:xfrm flipV="1">
            <a:off x="2660904" y="3126105"/>
            <a:ext cx="475488" cy="222885"/>
          </a:xfrm>
          <a:prstGeom prst="line">
            <a:avLst/>
          </a:prstGeom>
          <a:noFill/>
          <a:ln w="25400">
            <a:solidFill>
              <a:srgbClr val="E00000"/>
            </a:solidFill>
            <a:prstDash val="solid"/>
          </a:ln>
        </p:spPr>
        <p:txBody>
          <a:bodyPr/>
          <a:lstStyle/>
          <a:p>
            <a:endParaRPr lang="en-KR"/>
          </a:p>
        </p:txBody>
      </p:sp>
      <p:sp>
        <p:nvSpPr>
          <p:cNvPr id="21" name="Shape 18"/>
          <p:cNvSpPr/>
          <p:nvPr/>
        </p:nvSpPr>
        <p:spPr>
          <a:xfrm>
            <a:off x="3136392" y="3126105"/>
            <a:ext cx="475488" cy="445770"/>
          </a:xfrm>
          <a:prstGeom prst="line">
            <a:avLst/>
          </a:prstGeom>
          <a:noFill/>
          <a:ln w="25400">
            <a:solidFill>
              <a:srgbClr val="E00000"/>
            </a:solidFill>
            <a:prstDash val="solid"/>
          </a:ln>
        </p:spPr>
        <p:txBody>
          <a:bodyPr/>
          <a:lstStyle/>
          <a:p>
            <a:endParaRPr lang="en-KR"/>
          </a:p>
        </p:txBody>
      </p:sp>
      <p:sp>
        <p:nvSpPr>
          <p:cNvPr id="22" name="Shape 19"/>
          <p:cNvSpPr/>
          <p:nvPr/>
        </p:nvSpPr>
        <p:spPr>
          <a:xfrm>
            <a:off x="3611880" y="3571875"/>
            <a:ext cx="475488" cy="408622"/>
          </a:xfrm>
          <a:prstGeom prst="line">
            <a:avLst/>
          </a:prstGeom>
          <a:noFill/>
          <a:ln w="25400">
            <a:solidFill>
              <a:srgbClr val="E00000"/>
            </a:solidFill>
            <a:prstDash val="solid"/>
          </a:ln>
        </p:spPr>
        <p:txBody>
          <a:bodyPr/>
          <a:lstStyle/>
          <a:p>
            <a:endParaRPr lang="en-KR"/>
          </a:p>
        </p:txBody>
      </p:sp>
      <p:sp>
        <p:nvSpPr>
          <p:cNvPr id="23" name="Shape 20"/>
          <p:cNvSpPr/>
          <p:nvPr/>
        </p:nvSpPr>
        <p:spPr>
          <a:xfrm>
            <a:off x="4087368" y="3980497"/>
            <a:ext cx="475488" cy="0"/>
          </a:xfrm>
          <a:prstGeom prst="line">
            <a:avLst/>
          </a:prstGeom>
          <a:noFill/>
          <a:ln w="25400">
            <a:solidFill>
              <a:srgbClr val="E00000"/>
            </a:solidFill>
            <a:prstDash val="solid"/>
          </a:ln>
        </p:spPr>
        <p:txBody>
          <a:bodyPr/>
          <a:lstStyle/>
          <a:p>
            <a:endParaRPr lang="en-KR"/>
          </a:p>
        </p:txBody>
      </p:sp>
      <p:sp>
        <p:nvSpPr>
          <p:cNvPr id="24" name="Shape 21"/>
          <p:cNvSpPr/>
          <p:nvPr/>
        </p:nvSpPr>
        <p:spPr>
          <a:xfrm>
            <a:off x="1655064" y="3665601"/>
            <a:ext cx="109728" cy="109728"/>
          </a:xfrm>
          <a:prstGeom prst="ellipse">
            <a:avLst/>
          </a:prstGeom>
          <a:solidFill>
            <a:srgbClr val="E00000"/>
          </a:solidFill>
          <a:ln w="12700">
            <a:solidFill>
              <a:srgbClr val="E00000"/>
            </a:solidFill>
            <a:prstDash val="solid"/>
          </a:ln>
        </p:spPr>
        <p:txBody>
          <a:bodyPr/>
          <a:lstStyle/>
          <a:p>
            <a:endParaRPr lang="en-KR"/>
          </a:p>
        </p:txBody>
      </p:sp>
      <p:sp>
        <p:nvSpPr>
          <p:cNvPr id="25" name="Shape 22"/>
          <p:cNvSpPr/>
          <p:nvPr/>
        </p:nvSpPr>
        <p:spPr>
          <a:xfrm>
            <a:off x="2130552" y="3331274"/>
            <a:ext cx="109728" cy="109728"/>
          </a:xfrm>
          <a:prstGeom prst="ellipse">
            <a:avLst/>
          </a:prstGeom>
          <a:solidFill>
            <a:srgbClr val="E00000"/>
          </a:solidFill>
          <a:ln w="12700">
            <a:solidFill>
              <a:srgbClr val="E00000"/>
            </a:solidFill>
            <a:prstDash val="solid"/>
          </a:ln>
        </p:spPr>
        <p:txBody>
          <a:bodyPr/>
          <a:lstStyle/>
          <a:p>
            <a:endParaRPr lang="en-KR"/>
          </a:p>
        </p:txBody>
      </p:sp>
      <p:sp>
        <p:nvSpPr>
          <p:cNvPr id="26" name="Shape 23"/>
          <p:cNvSpPr/>
          <p:nvPr/>
        </p:nvSpPr>
        <p:spPr>
          <a:xfrm>
            <a:off x="2606040" y="3294126"/>
            <a:ext cx="109728" cy="109728"/>
          </a:xfrm>
          <a:prstGeom prst="ellipse">
            <a:avLst/>
          </a:prstGeom>
          <a:solidFill>
            <a:srgbClr val="E00000"/>
          </a:solidFill>
          <a:ln w="12700">
            <a:solidFill>
              <a:srgbClr val="E00000"/>
            </a:solidFill>
            <a:prstDash val="solid"/>
          </a:ln>
        </p:spPr>
        <p:txBody>
          <a:bodyPr/>
          <a:lstStyle/>
          <a:p>
            <a:endParaRPr lang="en-KR"/>
          </a:p>
        </p:txBody>
      </p:sp>
      <p:sp>
        <p:nvSpPr>
          <p:cNvPr id="27" name="Shape 24"/>
          <p:cNvSpPr/>
          <p:nvPr/>
        </p:nvSpPr>
        <p:spPr>
          <a:xfrm>
            <a:off x="3081528" y="3071241"/>
            <a:ext cx="109728" cy="109728"/>
          </a:xfrm>
          <a:prstGeom prst="ellipse">
            <a:avLst/>
          </a:prstGeom>
          <a:solidFill>
            <a:srgbClr val="E00000"/>
          </a:solidFill>
          <a:ln w="12700">
            <a:solidFill>
              <a:srgbClr val="E00000"/>
            </a:solidFill>
            <a:prstDash val="solid"/>
          </a:ln>
        </p:spPr>
        <p:txBody>
          <a:bodyPr/>
          <a:lstStyle/>
          <a:p>
            <a:endParaRPr lang="en-KR"/>
          </a:p>
        </p:txBody>
      </p:sp>
      <p:sp>
        <p:nvSpPr>
          <p:cNvPr id="28" name="Shape 25"/>
          <p:cNvSpPr/>
          <p:nvPr/>
        </p:nvSpPr>
        <p:spPr>
          <a:xfrm>
            <a:off x="3557016" y="3517011"/>
            <a:ext cx="109728" cy="109728"/>
          </a:xfrm>
          <a:prstGeom prst="ellipse">
            <a:avLst/>
          </a:prstGeom>
          <a:solidFill>
            <a:srgbClr val="E00000"/>
          </a:solidFill>
          <a:ln w="12700">
            <a:solidFill>
              <a:srgbClr val="E00000"/>
            </a:solidFill>
            <a:prstDash val="solid"/>
          </a:ln>
        </p:spPr>
        <p:txBody>
          <a:bodyPr/>
          <a:lstStyle/>
          <a:p>
            <a:endParaRPr lang="en-KR"/>
          </a:p>
        </p:txBody>
      </p:sp>
      <p:sp>
        <p:nvSpPr>
          <p:cNvPr id="29" name="Shape 26"/>
          <p:cNvSpPr/>
          <p:nvPr/>
        </p:nvSpPr>
        <p:spPr>
          <a:xfrm>
            <a:off x="4032504" y="3925634"/>
            <a:ext cx="109728" cy="109728"/>
          </a:xfrm>
          <a:prstGeom prst="ellipse">
            <a:avLst/>
          </a:prstGeom>
          <a:solidFill>
            <a:srgbClr val="E00000"/>
          </a:solidFill>
          <a:ln w="12700">
            <a:solidFill>
              <a:srgbClr val="E00000"/>
            </a:solidFill>
            <a:prstDash val="solid"/>
          </a:ln>
        </p:spPr>
        <p:txBody>
          <a:bodyPr/>
          <a:lstStyle/>
          <a:p>
            <a:endParaRPr lang="en-KR"/>
          </a:p>
        </p:txBody>
      </p:sp>
      <p:sp>
        <p:nvSpPr>
          <p:cNvPr id="30" name="Shape 27"/>
          <p:cNvSpPr/>
          <p:nvPr/>
        </p:nvSpPr>
        <p:spPr>
          <a:xfrm>
            <a:off x="4507992" y="3925634"/>
            <a:ext cx="109728" cy="109728"/>
          </a:xfrm>
          <a:prstGeom prst="ellipse">
            <a:avLst/>
          </a:prstGeom>
          <a:solidFill>
            <a:srgbClr val="E00000"/>
          </a:solidFill>
          <a:ln w="12700">
            <a:solidFill>
              <a:srgbClr val="E00000"/>
            </a:solidFill>
            <a:prstDash val="solid"/>
          </a:ln>
        </p:spPr>
        <p:txBody>
          <a:bodyPr/>
          <a:lstStyle/>
          <a:p>
            <a:endParaRPr lang="en-KR"/>
          </a:p>
        </p:txBody>
      </p:sp>
      <p:sp>
        <p:nvSpPr>
          <p:cNvPr id="31" name="Shape 28"/>
          <p:cNvSpPr/>
          <p:nvPr/>
        </p:nvSpPr>
        <p:spPr>
          <a:xfrm>
            <a:off x="1709928" y="3274695"/>
            <a:ext cx="475488" cy="1708785"/>
          </a:xfrm>
          <a:prstGeom prst="line">
            <a:avLst/>
          </a:prstGeom>
          <a:noFill/>
          <a:ln w="25400">
            <a:solidFill>
              <a:srgbClr val="1043D8"/>
            </a:solidFill>
            <a:prstDash val="solid"/>
          </a:ln>
        </p:spPr>
        <p:txBody>
          <a:bodyPr/>
          <a:lstStyle/>
          <a:p>
            <a:endParaRPr lang="en-KR"/>
          </a:p>
        </p:txBody>
      </p:sp>
      <p:sp>
        <p:nvSpPr>
          <p:cNvPr id="32" name="Shape 29"/>
          <p:cNvSpPr/>
          <p:nvPr/>
        </p:nvSpPr>
        <p:spPr>
          <a:xfrm>
            <a:off x="2185416" y="4983480"/>
            <a:ext cx="475488" cy="0"/>
          </a:xfrm>
          <a:prstGeom prst="line">
            <a:avLst/>
          </a:prstGeom>
          <a:noFill/>
          <a:ln w="25400">
            <a:solidFill>
              <a:srgbClr val="1043D8"/>
            </a:solidFill>
            <a:prstDash val="solid"/>
          </a:ln>
        </p:spPr>
        <p:txBody>
          <a:bodyPr/>
          <a:lstStyle/>
          <a:p>
            <a:endParaRPr lang="en-KR"/>
          </a:p>
        </p:txBody>
      </p:sp>
      <p:sp>
        <p:nvSpPr>
          <p:cNvPr id="33" name="Shape 30"/>
          <p:cNvSpPr/>
          <p:nvPr/>
        </p:nvSpPr>
        <p:spPr>
          <a:xfrm flipV="1">
            <a:off x="2660904" y="4314825"/>
            <a:ext cx="475488" cy="668655"/>
          </a:xfrm>
          <a:prstGeom prst="line">
            <a:avLst/>
          </a:prstGeom>
          <a:noFill/>
          <a:ln w="25400">
            <a:solidFill>
              <a:srgbClr val="1043D8"/>
            </a:solidFill>
            <a:prstDash val="solid"/>
          </a:ln>
        </p:spPr>
        <p:txBody>
          <a:bodyPr/>
          <a:lstStyle/>
          <a:p>
            <a:endParaRPr lang="en-KR"/>
          </a:p>
        </p:txBody>
      </p:sp>
      <p:sp>
        <p:nvSpPr>
          <p:cNvPr id="34" name="Shape 31"/>
          <p:cNvSpPr/>
          <p:nvPr/>
        </p:nvSpPr>
        <p:spPr>
          <a:xfrm flipV="1">
            <a:off x="3136392" y="4129088"/>
            <a:ext cx="475488" cy="185738"/>
          </a:xfrm>
          <a:prstGeom prst="line">
            <a:avLst/>
          </a:prstGeom>
          <a:noFill/>
          <a:ln w="25400">
            <a:solidFill>
              <a:srgbClr val="1043D8"/>
            </a:solidFill>
            <a:prstDash val="solid"/>
          </a:ln>
        </p:spPr>
        <p:txBody>
          <a:bodyPr/>
          <a:lstStyle/>
          <a:p>
            <a:endParaRPr lang="en-KR"/>
          </a:p>
        </p:txBody>
      </p:sp>
      <p:sp>
        <p:nvSpPr>
          <p:cNvPr id="35" name="Shape 32"/>
          <p:cNvSpPr/>
          <p:nvPr/>
        </p:nvSpPr>
        <p:spPr>
          <a:xfrm flipV="1">
            <a:off x="3611880" y="2866072"/>
            <a:ext cx="475488" cy="1263015"/>
          </a:xfrm>
          <a:prstGeom prst="line">
            <a:avLst/>
          </a:prstGeom>
          <a:noFill/>
          <a:ln w="25400">
            <a:solidFill>
              <a:srgbClr val="1043D8"/>
            </a:solidFill>
            <a:prstDash val="solid"/>
          </a:ln>
        </p:spPr>
        <p:txBody>
          <a:bodyPr/>
          <a:lstStyle/>
          <a:p>
            <a:endParaRPr lang="en-KR"/>
          </a:p>
        </p:txBody>
      </p:sp>
      <p:sp>
        <p:nvSpPr>
          <p:cNvPr id="36" name="Shape 33"/>
          <p:cNvSpPr/>
          <p:nvPr/>
        </p:nvSpPr>
        <p:spPr>
          <a:xfrm flipV="1">
            <a:off x="4087368" y="2457450"/>
            <a:ext cx="475488" cy="408622"/>
          </a:xfrm>
          <a:prstGeom prst="line">
            <a:avLst/>
          </a:prstGeom>
          <a:noFill/>
          <a:ln w="25400">
            <a:solidFill>
              <a:srgbClr val="1043D8"/>
            </a:solidFill>
            <a:prstDash val="solid"/>
          </a:ln>
        </p:spPr>
        <p:txBody>
          <a:bodyPr/>
          <a:lstStyle/>
          <a:p>
            <a:endParaRPr lang="en-KR"/>
          </a:p>
        </p:txBody>
      </p:sp>
      <p:sp>
        <p:nvSpPr>
          <p:cNvPr id="37" name="Shape 34"/>
          <p:cNvSpPr/>
          <p:nvPr/>
        </p:nvSpPr>
        <p:spPr>
          <a:xfrm>
            <a:off x="4562856" y="2457450"/>
            <a:ext cx="475488" cy="0"/>
          </a:xfrm>
          <a:prstGeom prst="line">
            <a:avLst/>
          </a:prstGeom>
          <a:noFill/>
          <a:ln w="25400">
            <a:solidFill>
              <a:srgbClr val="1043D8"/>
            </a:solidFill>
            <a:prstDash val="solid"/>
          </a:ln>
        </p:spPr>
        <p:txBody>
          <a:bodyPr/>
          <a:lstStyle/>
          <a:p>
            <a:endParaRPr lang="en-KR"/>
          </a:p>
        </p:txBody>
      </p:sp>
      <p:sp>
        <p:nvSpPr>
          <p:cNvPr id="38" name="Shape 35"/>
          <p:cNvSpPr/>
          <p:nvPr/>
        </p:nvSpPr>
        <p:spPr>
          <a:xfrm>
            <a:off x="5038344" y="2457450"/>
            <a:ext cx="475488" cy="0"/>
          </a:xfrm>
          <a:prstGeom prst="line">
            <a:avLst/>
          </a:prstGeom>
          <a:noFill/>
          <a:ln w="25400">
            <a:solidFill>
              <a:srgbClr val="1043D8"/>
            </a:solidFill>
            <a:prstDash val="solid"/>
          </a:ln>
        </p:spPr>
        <p:txBody>
          <a:bodyPr/>
          <a:lstStyle/>
          <a:p>
            <a:endParaRPr lang="en-KR"/>
          </a:p>
        </p:txBody>
      </p:sp>
      <p:sp>
        <p:nvSpPr>
          <p:cNvPr id="39" name="Shape 36"/>
          <p:cNvSpPr/>
          <p:nvPr/>
        </p:nvSpPr>
        <p:spPr>
          <a:xfrm>
            <a:off x="1655064" y="3219831"/>
            <a:ext cx="109728" cy="109728"/>
          </a:xfrm>
          <a:prstGeom prst="ellipse">
            <a:avLst/>
          </a:prstGeom>
          <a:solidFill>
            <a:srgbClr val="1043D8"/>
          </a:solidFill>
          <a:ln w="12700">
            <a:solidFill>
              <a:srgbClr val="1043D8"/>
            </a:solidFill>
            <a:prstDash val="solid"/>
          </a:ln>
        </p:spPr>
        <p:txBody>
          <a:bodyPr/>
          <a:lstStyle/>
          <a:p>
            <a:endParaRPr lang="en-KR"/>
          </a:p>
        </p:txBody>
      </p:sp>
      <p:sp>
        <p:nvSpPr>
          <p:cNvPr id="40" name="Shape 37"/>
          <p:cNvSpPr/>
          <p:nvPr/>
        </p:nvSpPr>
        <p:spPr>
          <a:xfrm>
            <a:off x="2130552" y="4928616"/>
            <a:ext cx="109728" cy="109728"/>
          </a:xfrm>
          <a:prstGeom prst="ellipse">
            <a:avLst/>
          </a:prstGeom>
          <a:solidFill>
            <a:srgbClr val="1043D8"/>
          </a:solidFill>
          <a:ln w="12700">
            <a:solidFill>
              <a:srgbClr val="1043D8"/>
            </a:solidFill>
            <a:prstDash val="solid"/>
          </a:ln>
        </p:spPr>
        <p:txBody>
          <a:bodyPr/>
          <a:lstStyle/>
          <a:p>
            <a:endParaRPr lang="en-KR"/>
          </a:p>
        </p:txBody>
      </p:sp>
      <p:sp>
        <p:nvSpPr>
          <p:cNvPr id="41" name="Shape 38"/>
          <p:cNvSpPr/>
          <p:nvPr/>
        </p:nvSpPr>
        <p:spPr>
          <a:xfrm>
            <a:off x="2606040" y="4928616"/>
            <a:ext cx="109728" cy="109728"/>
          </a:xfrm>
          <a:prstGeom prst="ellipse">
            <a:avLst/>
          </a:prstGeom>
          <a:solidFill>
            <a:srgbClr val="1043D8"/>
          </a:solidFill>
          <a:ln w="12700">
            <a:solidFill>
              <a:srgbClr val="1043D8"/>
            </a:solidFill>
            <a:prstDash val="solid"/>
          </a:ln>
        </p:spPr>
        <p:txBody>
          <a:bodyPr/>
          <a:lstStyle/>
          <a:p>
            <a:endParaRPr lang="en-KR"/>
          </a:p>
        </p:txBody>
      </p:sp>
      <p:sp>
        <p:nvSpPr>
          <p:cNvPr id="42" name="Shape 39"/>
          <p:cNvSpPr/>
          <p:nvPr/>
        </p:nvSpPr>
        <p:spPr>
          <a:xfrm>
            <a:off x="3081528" y="4259961"/>
            <a:ext cx="109728" cy="109728"/>
          </a:xfrm>
          <a:prstGeom prst="ellipse">
            <a:avLst/>
          </a:prstGeom>
          <a:solidFill>
            <a:srgbClr val="1043D8"/>
          </a:solidFill>
          <a:ln w="12700">
            <a:solidFill>
              <a:srgbClr val="1043D8"/>
            </a:solidFill>
            <a:prstDash val="solid"/>
          </a:ln>
        </p:spPr>
        <p:txBody>
          <a:bodyPr/>
          <a:lstStyle/>
          <a:p>
            <a:endParaRPr lang="en-KR"/>
          </a:p>
        </p:txBody>
      </p:sp>
      <p:sp>
        <p:nvSpPr>
          <p:cNvPr id="43" name="Shape 40"/>
          <p:cNvSpPr/>
          <p:nvPr/>
        </p:nvSpPr>
        <p:spPr>
          <a:xfrm>
            <a:off x="3557016" y="4074224"/>
            <a:ext cx="109728" cy="109728"/>
          </a:xfrm>
          <a:prstGeom prst="ellipse">
            <a:avLst/>
          </a:prstGeom>
          <a:solidFill>
            <a:srgbClr val="1043D8"/>
          </a:solidFill>
          <a:ln w="12700">
            <a:solidFill>
              <a:srgbClr val="1043D8"/>
            </a:solidFill>
            <a:prstDash val="solid"/>
          </a:ln>
        </p:spPr>
        <p:txBody>
          <a:bodyPr/>
          <a:lstStyle/>
          <a:p>
            <a:endParaRPr lang="en-KR"/>
          </a:p>
        </p:txBody>
      </p:sp>
      <p:sp>
        <p:nvSpPr>
          <p:cNvPr id="44" name="Shape 41"/>
          <p:cNvSpPr/>
          <p:nvPr/>
        </p:nvSpPr>
        <p:spPr>
          <a:xfrm>
            <a:off x="4032504" y="2811208"/>
            <a:ext cx="109728" cy="109728"/>
          </a:xfrm>
          <a:prstGeom prst="ellipse">
            <a:avLst/>
          </a:prstGeom>
          <a:solidFill>
            <a:srgbClr val="1043D8"/>
          </a:solidFill>
          <a:ln w="12700">
            <a:solidFill>
              <a:srgbClr val="1043D8"/>
            </a:solidFill>
            <a:prstDash val="solid"/>
          </a:ln>
        </p:spPr>
        <p:txBody>
          <a:bodyPr/>
          <a:lstStyle/>
          <a:p>
            <a:endParaRPr lang="en-KR"/>
          </a:p>
        </p:txBody>
      </p:sp>
      <p:sp>
        <p:nvSpPr>
          <p:cNvPr id="45" name="Shape 42"/>
          <p:cNvSpPr/>
          <p:nvPr/>
        </p:nvSpPr>
        <p:spPr>
          <a:xfrm>
            <a:off x="4507992" y="2402586"/>
            <a:ext cx="109728" cy="109728"/>
          </a:xfrm>
          <a:prstGeom prst="ellipse">
            <a:avLst/>
          </a:prstGeom>
          <a:solidFill>
            <a:srgbClr val="1043D8"/>
          </a:solidFill>
          <a:ln w="12700">
            <a:solidFill>
              <a:srgbClr val="1043D8"/>
            </a:solidFill>
            <a:prstDash val="solid"/>
          </a:ln>
        </p:spPr>
        <p:txBody>
          <a:bodyPr/>
          <a:lstStyle/>
          <a:p>
            <a:endParaRPr lang="en-KR"/>
          </a:p>
        </p:txBody>
      </p:sp>
      <p:sp>
        <p:nvSpPr>
          <p:cNvPr id="46" name="Shape 43"/>
          <p:cNvSpPr/>
          <p:nvPr/>
        </p:nvSpPr>
        <p:spPr>
          <a:xfrm>
            <a:off x="4983480" y="2402586"/>
            <a:ext cx="109728" cy="109728"/>
          </a:xfrm>
          <a:prstGeom prst="ellipse">
            <a:avLst/>
          </a:prstGeom>
          <a:solidFill>
            <a:srgbClr val="1043D8"/>
          </a:solidFill>
          <a:ln w="12700">
            <a:solidFill>
              <a:srgbClr val="1043D8"/>
            </a:solidFill>
            <a:prstDash val="solid"/>
          </a:ln>
        </p:spPr>
        <p:txBody>
          <a:bodyPr/>
          <a:lstStyle/>
          <a:p>
            <a:endParaRPr lang="en-KR"/>
          </a:p>
        </p:txBody>
      </p:sp>
      <p:sp>
        <p:nvSpPr>
          <p:cNvPr id="47" name="Shape 44"/>
          <p:cNvSpPr/>
          <p:nvPr/>
        </p:nvSpPr>
        <p:spPr>
          <a:xfrm>
            <a:off x="5458968" y="2402586"/>
            <a:ext cx="109728" cy="109728"/>
          </a:xfrm>
          <a:prstGeom prst="ellipse">
            <a:avLst/>
          </a:prstGeom>
          <a:solidFill>
            <a:srgbClr val="1043D8"/>
          </a:solidFill>
          <a:ln w="12700">
            <a:solidFill>
              <a:srgbClr val="1043D8"/>
            </a:solidFill>
            <a:prstDash val="solid"/>
          </a:ln>
        </p:spPr>
        <p:txBody>
          <a:bodyPr/>
          <a:lstStyle/>
          <a:p>
            <a:endParaRPr lang="en-KR"/>
          </a:p>
        </p:txBody>
      </p:sp>
      <p:sp>
        <p:nvSpPr>
          <p:cNvPr id="48" name="Text 45"/>
          <p:cNvSpPr txBox="1"/>
          <p:nvPr/>
        </p:nvSpPr>
        <p:spPr>
          <a:xfrm>
            <a:off x="3429000" y="1984248"/>
            <a:ext cx="2148840" cy="274320"/>
          </a:xfrm>
          <a:prstGeom prst="rect">
            <a:avLst/>
          </a:prstGeom>
          <a:noFill/>
          <a:ln/>
        </p:spPr>
        <p:txBody>
          <a:bodyPr wrap="square" lIns="0" tIns="0" rIns="0" bIns="0" rtlCol="0" anchor="ctr"/>
          <a:lstStyle/>
          <a:p>
            <a:pPr marL="0" indent="0" algn="r">
              <a:buNone/>
            </a:pPr>
            <a:r>
              <a:rPr lang="en-US" sz="1300" dirty="0">
                <a:solidFill>
                  <a:srgbClr val="1043D8"/>
                </a:solidFill>
                <a:latin typeface="Raleway" pitchFamily="34" charset="0"/>
                <a:ea typeface="Raleway" pitchFamily="34" charset="-122"/>
                <a:cs typeface="Raleway" pitchFamily="34" charset="-120"/>
              </a:rPr>
              <a:t>Blue Ocean Strategic Move</a:t>
            </a:r>
            <a:endParaRPr lang="en-US" sz="1300" dirty="0"/>
          </a:p>
        </p:txBody>
      </p:sp>
      <p:sp>
        <p:nvSpPr>
          <p:cNvPr id="49" name="Text 46"/>
          <p:cNvSpPr txBox="1"/>
          <p:nvPr/>
        </p:nvSpPr>
        <p:spPr>
          <a:xfrm>
            <a:off x="3703320" y="4090225"/>
            <a:ext cx="1828800" cy="274320"/>
          </a:xfrm>
          <a:prstGeom prst="rect">
            <a:avLst/>
          </a:prstGeom>
          <a:noFill/>
          <a:ln/>
        </p:spPr>
        <p:txBody>
          <a:bodyPr wrap="square" lIns="0" tIns="0" rIns="0" bIns="0" rtlCol="0" anchor="ctr"/>
          <a:lstStyle/>
          <a:p>
            <a:pPr marL="0" indent="0" algn="r">
              <a:buNone/>
            </a:pPr>
            <a:r>
              <a:rPr lang="en-US" sz="1300" dirty="0">
                <a:solidFill>
                  <a:srgbClr val="E00000"/>
                </a:solidFill>
                <a:latin typeface="Raleway" pitchFamily="34" charset="0"/>
                <a:ea typeface="Raleway" pitchFamily="34" charset="-122"/>
                <a:cs typeface="Raleway" pitchFamily="34" charset="-120"/>
              </a:rPr>
              <a:t>Industry Value Curve</a:t>
            </a:r>
            <a:endParaRPr lang="en-US" sz="1300" dirty="0"/>
          </a:p>
        </p:txBody>
      </p:sp>
      <p:sp>
        <p:nvSpPr>
          <p:cNvPr id="50" name="Shape 47"/>
          <p:cNvSpPr/>
          <p:nvPr/>
        </p:nvSpPr>
        <p:spPr>
          <a:xfrm>
            <a:off x="6309360" y="1691640"/>
            <a:ext cx="2523744" cy="2057400"/>
          </a:xfrm>
          <a:prstGeom prst="roundRect">
            <a:avLst>
              <a:gd name="adj" fmla="val 4444"/>
            </a:avLst>
          </a:prstGeom>
          <a:solidFill>
            <a:srgbClr val="1043D8"/>
          </a:solidFill>
          <a:ln w="12700">
            <a:solidFill>
              <a:srgbClr val="1043D8"/>
            </a:solidFill>
            <a:prstDash val="solid"/>
          </a:ln>
        </p:spPr>
        <p:txBody>
          <a:bodyPr/>
          <a:lstStyle/>
          <a:p>
            <a:endParaRPr lang="en-KR"/>
          </a:p>
        </p:txBody>
      </p:sp>
      <p:sp>
        <p:nvSpPr>
          <p:cNvPr id="51" name="Text 48"/>
          <p:cNvSpPr txBox="1"/>
          <p:nvPr/>
        </p:nvSpPr>
        <p:spPr>
          <a:xfrm>
            <a:off x="6492240" y="1874520"/>
            <a:ext cx="2157984" cy="411480"/>
          </a:xfrm>
          <a:prstGeom prst="rect">
            <a:avLst/>
          </a:prstGeom>
          <a:noFill/>
          <a:ln/>
        </p:spPr>
        <p:txBody>
          <a:bodyPr wrap="square" lIns="0" tIns="0" rIns="0" bIns="0" rtlCol="0" anchor="ctr"/>
          <a:lstStyle/>
          <a:p>
            <a:pPr marL="0" indent="0" algn="ctr">
              <a:buNone/>
            </a:pPr>
            <a:r>
              <a:rPr lang="en-US" sz="2000" b="1" dirty="0">
                <a:solidFill>
                  <a:srgbClr val="FFFFFF"/>
                </a:solidFill>
                <a:latin typeface="Montserrat" pitchFamily="34" charset="0"/>
                <a:ea typeface="Montserrat" pitchFamily="34" charset="-122"/>
                <a:cs typeface="Montserrat" pitchFamily="34" charset="-120"/>
              </a:rPr>
              <a:t>Eliminate</a:t>
            </a:r>
            <a:endParaRPr lang="en-US" sz="2000" dirty="0"/>
          </a:p>
        </p:txBody>
      </p:sp>
      <p:sp>
        <p:nvSpPr>
          <p:cNvPr id="52" name="Text 49"/>
          <p:cNvSpPr txBox="1"/>
          <p:nvPr/>
        </p:nvSpPr>
        <p:spPr>
          <a:xfrm>
            <a:off x="6537960" y="2350008"/>
            <a:ext cx="2066544" cy="914400"/>
          </a:xfrm>
          <a:prstGeom prst="rect">
            <a:avLst/>
          </a:prstGeom>
          <a:noFill/>
          <a:ln/>
        </p:spPr>
        <p:txBody>
          <a:bodyPr wrap="square" lIns="0" tIns="0" rIns="0" bIns="0" rtlCol="0" anchor="t"/>
          <a:lstStyle/>
          <a:p>
            <a:pPr marL="0" indent="0" algn="ctr">
              <a:buNone/>
            </a:pPr>
            <a:r>
              <a:rPr lang="en-US" sz="1400" dirty="0">
                <a:solidFill>
                  <a:srgbClr val="FFFFFF"/>
                </a:solidFill>
                <a:latin typeface="Raleway" pitchFamily="34" charset="0"/>
                <a:ea typeface="Raleway" pitchFamily="34" charset="-122"/>
                <a:cs typeface="Raleway" pitchFamily="34" charset="-120"/>
              </a:rPr>
              <a:t>What factors will you eliminate that the industry takes for granted?</a:t>
            </a:r>
            <a:endParaRPr lang="en-US" sz="1400" dirty="0"/>
          </a:p>
        </p:txBody>
      </p:sp>
      <p:sp>
        <p:nvSpPr>
          <p:cNvPr id="53" name="Shape 50"/>
          <p:cNvSpPr/>
          <p:nvPr/>
        </p:nvSpPr>
        <p:spPr>
          <a:xfrm>
            <a:off x="8970264" y="1691640"/>
            <a:ext cx="2523744" cy="2057400"/>
          </a:xfrm>
          <a:prstGeom prst="roundRect">
            <a:avLst>
              <a:gd name="adj" fmla="val 4444"/>
            </a:avLst>
          </a:prstGeom>
          <a:solidFill>
            <a:srgbClr val="1043D8"/>
          </a:solidFill>
          <a:ln w="12700">
            <a:solidFill>
              <a:srgbClr val="1043D8"/>
            </a:solidFill>
            <a:prstDash val="solid"/>
          </a:ln>
        </p:spPr>
        <p:txBody>
          <a:bodyPr/>
          <a:lstStyle/>
          <a:p>
            <a:endParaRPr lang="en-KR"/>
          </a:p>
        </p:txBody>
      </p:sp>
      <p:sp>
        <p:nvSpPr>
          <p:cNvPr id="54" name="Text 51"/>
          <p:cNvSpPr txBox="1"/>
          <p:nvPr/>
        </p:nvSpPr>
        <p:spPr>
          <a:xfrm>
            <a:off x="9153144" y="1874520"/>
            <a:ext cx="2157984" cy="411480"/>
          </a:xfrm>
          <a:prstGeom prst="rect">
            <a:avLst/>
          </a:prstGeom>
          <a:noFill/>
          <a:ln/>
        </p:spPr>
        <p:txBody>
          <a:bodyPr wrap="square" lIns="0" tIns="0" rIns="0" bIns="0" rtlCol="0" anchor="ctr"/>
          <a:lstStyle/>
          <a:p>
            <a:pPr marL="0" indent="0" algn="ctr">
              <a:buNone/>
            </a:pPr>
            <a:r>
              <a:rPr lang="en-US" sz="2000" b="1" dirty="0">
                <a:solidFill>
                  <a:srgbClr val="FFFFFF"/>
                </a:solidFill>
                <a:latin typeface="Montserrat" pitchFamily="34" charset="0"/>
                <a:ea typeface="Montserrat" pitchFamily="34" charset="-122"/>
                <a:cs typeface="Montserrat" pitchFamily="34" charset="-120"/>
              </a:rPr>
              <a:t>Raise</a:t>
            </a:r>
            <a:endParaRPr lang="en-US" sz="2000" dirty="0"/>
          </a:p>
        </p:txBody>
      </p:sp>
      <p:sp>
        <p:nvSpPr>
          <p:cNvPr id="55" name="Text 52"/>
          <p:cNvSpPr txBox="1"/>
          <p:nvPr/>
        </p:nvSpPr>
        <p:spPr>
          <a:xfrm>
            <a:off x="9198864" y="2350008"/>
            <a:ext cx="2066544" cy="914400"/>
          </a:xfrm>
          <a:prstGeom prst="rect">
            <a:avLst/>
          </a:prstGeom>
          <a:noFill/>
          <a:ln/>
        </p:spPr>
        <p:txBody>
          <a:bodyPr wrap="square" lIns="0" tIns="0" rIns="0" bIns="0" rtlCol="0" anchor="t"/>
          <a:lstStyle/>
          <a:p>
            <a:pPr marL="0" indent="0" algn="ctr">
              <a:buNone/>
            </a:pPr>
            <a:r>
              <a:rPr lang="en-US" sz="1400" dirty="0">
                <a:solidFill>
                  <a:srgbClr val="FFFFFF"/>
                </a:solidFill>
                <a:latin typeface="Raleway" pitchFamily="34" charset="0"/>
                <a:ea typeface="Raleway" pitchFamily="34" charset="-122"/>
                <a:cs typeface="Raleway" pitchFamily="34" charset="-120"/>
              </a:rPr>
              <a:t>What factors will you raise well above the industry standard?</a:t>
            </a:r>
            <a:endParaRPr lang="en-US" sz="1400" dirty="0"/>
          </a:p>
        </p:txBody>
      </p:sp>
      <p:sp>
        <p:nvSpPr>
          <p:cNvPr id="56" name="Shape 53"/>
          <p:cNvSpPr/>
          <p:nvPr/>
        </p:nvSpPr>
        <p:spPr>
          <a:xfrm>
            <a:off x="6309360" y="3886200"/>
            <a:ext cx="2523744" cy="2057400"/>
          </a:xfrm>
          <a:prstGeom prst="roundRect">
            <a:avLst>
              <a:gd name="adj" fmla="val 4444"/>
            </a:avLst>
          </a:prstGeom>
          <a:solidFill>
            <a:srgbClr val="1043D8"/>
          </a:solidFill>
          <a:ln w="12700">
            <a:solidFill>
              <a:srgbClr val="1043D8"/>
            </a:solidFill>
            <a:prstDash val="solid"/>
          </a:ln>
        </p:spPr>
        <p:txBody>
          <a:bodyPr/>
          <a:lstStyle/>
          <a:p>
            <a:endParaRPr lang="en-KR"/>
          </a:p>
        </p:txBody>
      </p:sp>
      <p:sp>
        <p:nvSpPr>
          <p:cNvPr id="57" name="Text 54"/>
          <p:cNvSpPr txBox="1"/>
          <p:nvPr/>
        </p:nvSpPr>
        <p:spPr>
          <a:xfrm>
            <a:off x="6492240" y="4434840"/>
            <a:ext cx="2157984" cy="411480"/>
          </a:xfrm>
          <a:prstGeom prst="rect">
            <a:avLst/>
          </a:prstGeom>
          <a:noFill/>
          <a:ln/>
        </p:spPr>
        <p:txBody>
          <a:bodyPr wrap="square" lIns="0" tIns="0" rIns="0" bIns="0" rtlCol="0" anchor="ctr"/>
          <a:lstStyle/>
          <a:p>
            <a:pPr marL="0" indent="0" algn="ctr">
              <a:buNone/>
            </a:pPr>
            <a:r>
              <a:rPr lang="en-US" sz="2000" b="1" dirty="0">
                <a:solidFill>
                  <a:srgbClr val="FFFFFF"/>
                </a:solidFill>
                <a:latin typeface="Montserrat" pitchFamily="34" charset="0"/>
                <a:ea typeface="Montserrat" pitchFamily="34" charset="-122"/>
                <a:cs typeface="Montserrat" pitchFamily="34" charset="-120"/>
              </a:rPr>
              <a:t>Reduce</a:t>
            </a:r>
            <a:endParaRPr lang="en-US" sz="2000" dirty="0"/>
          </a:p>
        </p:txBody>
      </p:sp>
      <p:sp>
        <p:nvSpPr>
          <p:cNvPr id="58" name="Text 55"/>
          <p:cNvSpPr txBox="1"/>
          <p:nvPr/>
        </p:nvSpPr>
        <p:spPr>
          <a:xfrm>
            <a:off x="6537960" y="4892040"/>
            <a:ext cx="2066544" cy="914400"/>
          </a:xfrm>
          <a:prstGeom prst="rect">
            <a:avLst/>
          </a:prstGeom>
          <a:noFill/>
          <a:ln/>
        </p:spPr>
        <p:txBody>
          <a:bodyPr wrap="square" lIns="0" tIns="0" rIns="0" bIns="0" rtlCol="0" anchor="t"/>
          <a:lstStyle/>
          <a:p>
            <a:pPr marL="0" indent="0" algn="ctr">
              <a:buNone/>
            </a:pPr>
            <a:r>
              <a:rPr lang="en-US" sz="1400" dirty="0">
                <a:solidFill>
                  <a:srgbClr val="FFFFFF"/>
                </a:solidFill>
                <a:latin typeface="Raleway" pitchFamily="34" charset="0"/>
                <a:ea typeface="Raleway" pitchFamily="34" charset="-122"/>
                <a:cs typeface="Raleway" pitchFamily="34" charset="-120"/>
              </a:rPr>
              <a:t>What factors will you reduce well below the industry standard?</a:t>
            </a:r>
            <a:endParaRPr lang="en-US" sz="1400" dirty="0"/>
          </a:p>
        </p:txBody>
      </p:sp>
      <p:sp>
        <p:nvSpPr>
          <p:cNvPr id="59" name="Shape 56"/>
          <p:cNvSpPr/>
          <p:nvPr/>
        </p:nvSpPr>
        <p:spPr>
          <a:xfrm>
            <a:off x="8970264" y="3886200"/>
            <a:ext cx="2523744" cy="2057400"/>
          </a:xfrm>
          <a:prstGeom prst="roundRect">
            <a:avLst>
              <a:gd name="adj" fmla="val 4444"/>
            </a:avLst>
          </a:prstGeom>
          <a:solidFill>
            <a:srgbClr val="1043D8"/>
          </a:solidFill>
          <a:ln w="12700">
            <a:solidFill>
              <a:srgbClr val="1043D8"/>
            </a:solidFill>
            <a:prstDash val="solid"/>
          </a:ln>
        </p:spPr>
        <p:txBody>
          <a:bodyPr/>
          <a:lstStyle/>
          <a:p>
            <a:endParaRPr lang="en-KR"/>
          </a:p>
        </p:txBody>
      </p:sp>
      <p:sp>
        <p:nvSpPr>
          <p:cNvPr id="60" name="Text 57"/>
          <p:cNvSpPr txBox="1"/>
          <p:nvPr/>
        </p:nvSpPr>
        <p:spPr>
          <a:xfrm>
            <a:off x="9153144" y="4434840"/>
            <a:ext cx="2157984" cy="411480"/>
          </a:xfrm>
          <a:prstGeom prst="rect">
            <a:avLst/>
          </a:prstGeom>
          <a:noFill/>
          <a:ln/>
        </p:spPr>
        <p:txBody>
          <a:bodyPr wrap="square" lIns="0" tIns="0" rIns="0" bIns="0" rtlCol="0" anchor="ctr"/>
          <a:lstStyle/>
          <a:p>
            <a:pPr marL="0" indent="0" algn="ctr">
              <a:buNone/>
            </a:pPr>
            <a:r>
              <a:rPr lang="en-US" sz="2000" b="1" dirty="0">
                <a:solidFill>
                  <a:srgbClr val="FFFFFF"/>
                </a:solidFill>
                <a:latin typeface="Montserrat" pitchFamily="34" charset="0"/>
                <a:ea typeface="Montserrat" pitchFamily="34" charset="-122"/>
                <a:cs typeface="Montserrat" pitchFamily="34" charset="-120"/>
              </a:rPr>
              <a:t>Create</a:t>
            </a:r>
            <a:endParaRPr lang="en-US" sz="2000" dirty="0"/>
          </a:p>
        </p:txBody>
      </p:sp>
      <p:sp>
        <p:nvSpPr>
          <p:cNvPr id="61" name="Text 58"/>
          <p:cNvSpPr txBox="1"/>
          <p:nvPr/>
        </p:nvSpPr>
        <p:spPr>
          <a:xfrm>
            <a:off x="9198864" y="4892040"/>
            <a:ext cx="2066544" cy="914400"/>
          </a:xfrm>
          <a:prstGeom prst="rect">
            <a:avLst/>
          </a:prstGeom>
          <a:noFill/>
          <a:ln/>
        </p:spPr>
        <p:txBody>
          <a:bodyPr wrap="square" lIns="0" tIns="0" rIns="0" bIns="0" rtlCol="0" anchor="t"/>
          <a:lstStyle/>
          <a:p>
            <a:pPr marL="0" indent="0" algn="ctr">
              <a:buNone/>
            </a:pPr>
            <a:r>
              <a:rPr lang="en-US" sz="1400" dirty="0">
                <a:solidFill>
                  <a:srgbClr val="FFFFFF"/>
                </a:solidFill>
                <a:latin typeface="Raleway" pitchFamily="34" charset="0"/>
                <a:ea typeface="Raleway" pitchFamily="34" charset="-122"/>
                <a:cs typeface="Raleway" pitchFamily="34" charset="-120"/>
              </a:rPr>
              <a:t>Which factors will you create that the industry has never offered?</a:t>
            </a:r>
            <a:endParaRPr lang="en-US" sz="1400" dirty="0"/>
          </a:p>
        </p:txBody>
      </p:sp>
      <p:sp>
        <p:nvSpPr>
          <p:cNvPr id="62" name="Text 59"/>
          <p:cNvSpPr/>
          <p:nvPr/>
        </p:nvSpPr>
        <p:spPr>
          <a:xfrm>
            <a:off x="8353044" y="3268980"/>
            <a:ext cx="1097280" cy="1097280"/>
          </a:xfrm>
          <a:prstGeom prst="ellipse">
            <a:avLst/>
          </a:prstGeom>
          <a:solidFill>
            <a:srgbClr val="EFE800"/>
          </a:solidFill>
          <a:ln w="38100">
            <a:solidFill>
              <a:srgbClr val="FFFFFF"/>
            </a:solidFill>
          </a:ln>
        </p:spPr>
        <p:txBody>
          <a:bodyPr wrap="square" lIns="1270" tIns="1270" rIns="1270" bIns="1270" rtlCol="0" anchor="ctr"/>
          <a:lstStyle/>
          <a:p>
            <a:pPr marL="0" indent="0" algn="ctr">
              <a:buNone/>
            </a:pPr>
            <a:r>
              <a:rPr lang="en-US" sz="1400" b="1" dirty="0">
                <a:solidFill>
                  <a:srgbClr val="0F1875"/>
                </a:solidFill>
                <a:latin typeface="Montserrat" pitchFamily="34" charset="0"/>
                <a:ea typeface="Montserrat" pitchFamily="34" charset="-122"/>
                <a:cs typeface="Montserrat" pitchFamily="34" charset="-120"/>
              </a:rPr>
              <a:t>A New Value Curve</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Participating is easy</a:t>
            </a:r>
            <a:endParaRPr lang="en-US" sz="3000" dirty="0"/>
          </a:p>
        </p:txBody>
      </p:sp>
      <p:sp>
        <p:nvSpPr>
          <p:cNvPr id="4" name="Shape 1"/>
          <p:cNvSpPr/>
          <p:nvPr/>
        </p:nvSpPr>
        <p:spPr>
          <a:xfrm>
            <a:off x="685800" y="1280160"/>
            <a:ext cx="10817352" cy="841248"/>
          </a:xfrm>
          <a:prstGeom prst="roundRect">
            <a:avLst>
              <a:gd name="adj" fmla="val 10870"/>
            </a:avLst>
          </a:prstGeom>
          <a:solidFill>
            <a:srgbClr val="EAF4FF"/>
          </a:solidFill>
          <a:ln w="12700">
            <a:solidFill>
              <a:srgbClr val="D5E3F5"/>
            </a:solidFill>
            <a:prstDash val="solid"/>
          </a:ln>
        </p:spPr>
        <p:txBody>
          <a:bodyPr/>
          <a:lstStyle/>
          <a:p>
            <a:endParaRPr lang="en-KR"/>
          </a:p>
        </p:txBody>
      </p:sp>
      <p:sp>
        <p:nvSpPr>
          <p:cNvPr id="5" name="Text 2"/>
          <p:cNvSpPr/>
          <p:nvPr/>
        </p:nvSpPr>
        <p:spPr>
          <a:xfrm>
            <a:off x="886968" y="1426464"/>
            <a:ext cx="548640" cy="548640"/>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1</a:t>
            </a:r>
            <a:endParaRPr lang="en-US" sz="1600" dirty="0"/>
          </a:p>
        </p:txBody>
      </p:sp>
      <p:sp>
        <p:nvSpPr>
          <p:cNvPr id="6" name="Text 3"/>
          <p:cNvSpPr txBox="1"/>
          <p:nvPr/>
        </p:nvSpPr>
        <p:spPr>
          <a:xfrm>
            <a:off x="1691640" y="1280160"/>
            <a:ext cx="9601200" cy="841248"/>
          </a:xfrm>
          <a:prstGeom prst="rect">
            <a:avLst/>
          </a:prstGeom>
          <a:noFill/>
          <a:ln/>
        </p:spPr>
        <p:txBody>
          <a:bodyPr wrap="square" lIns="0" tIns="0" rIns="0" bIns="0" rtlCol="0" anchor="ctr"/>
          <a:lstStyle/>
          <a:p>
            <a:pPr marL="0" indent="0">
              <a:buNone/>
            </a:pPr>
            <a:r>
              <a:rPr lang="en-US" sz="1900" dirty="0">
                <a:solidFill>
                  <a:srgbClr val="0F1875"/>
                </a:solidFill>
                <a:latin typeface="Raleway" pitchFamily="34" charset="0"/>
                <a:ea typeface="Raleway" pitchFamily="34" charset="-122"/>
                <a:cs typeface="Raleway" pitchFamily="34" charset="-120"/>
              </a:rPr>
              <a:t>Any high school student from around the world can register for the competition individually or team up with up to four friends to compete together.</a:t>
            </a:r>
            <a:endParaRPr lang="en-US" sz="1900" dirty="0"/>
          </a:p>
        </p:txBody>
      </p:sp>
      <p:sp>
        <p:nvSpPr>
          <p:cNvPr id="7" name="Shape 4"/>
          <p:cNvSpPr/>
          <p:nvPr/>
        </p:nvSpPr>
        <p:spPr>
          <a:xfrm>
            <a:off x="685800" y="2258568"/>
            <a:ext cx="10817352" cy="841248"/>
          </a:xfrm>
          <a:prstGeom prst="roundRect">
            <a:avLst>
              <a:gd name="adj" fmla="val 10870"/>
            </a:avLst>
          </a:prstGeom>
          <a:solidFill>
            <a:srgbClr val="FFFFFF"/>
          </a:solidFill>
          <a:ln w="12700">
            <a:solidFill>
              <a:srgbClr val="D5E3F5"/>
            </a:solidFill>
            <a:prstDash val="solid"/>
          </a:ln>
        </p:spPr>
        <p:txBody>
          <a:bodyPr/>
          <a:lstStyle/>
          <a:p>
            <a:endParaRPr lang="en-KR"/>
          </a:p>
        </p:txBody>
      </p:sp>
      <p:sp>
        <p:nvSpPr>
          <p:cNvPr id="8" name="Text 5"/>
          <p:cNvSpPr/>
          <p:nvPr/>
        </p:nvSpPr>
        <p:spPr>
          <a:xfrm>
            <a:off x="886968" y="2404872"/>
            <a:ext cx="548640" cy="548640"/>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2</a:t>
            </a:r>
            <a:endParaRPr lang="en-US" sz="1600" dirty="0"/>
          </a:p>
        </p:txBody>
      </p:sp>
      <p:sp>
        <p:nvSpPr>
          <p:cNvPr id="9" name="Text 6"/>
          <p:cNvSpPr txBox="1"/>
          <p:nvPr/>
        </p:nvSpPr>
        <p:spPr>
          <a:xfrm>
            <a:off x="1691640" y="2258568"/>
            <a:ext cx="9601200" cy="841248"/>
          </a:xfrm>
          <a:prstGeom prst="rect">
            <a:avLst/>
          </a:prstGeom>
          <a:noFill/>
          <a:ln/>
        </p:spPr>
        <p:txBody>
          <a:bodyPr wrap="square" lIns="0" tIns="0" rIns="0" bIns="0" rtlCol="0" anchor="ctr"/>
          <a:lstStyle/>
          <a:p>
            <a:pPr marL="0" indent="0">
              <a:buNone/>
            </a:pPr>
            <a:r>
              <a:rPr lang="en-US" sz="1900" dirty="0">
                <a:solidFill>
                  <a:srgbClr val="0F1875"/>
                </a:solidFill>
                <a:latin typeface="Raleway" pitchFamily="34" charset="0"/>
                <a:ea typeface="Raleway" pitchFamily="34" charset="-122"/>
                <a:cs typeface="Raleway" pitchFamily="34" charset="-120"/>
              </a:rPr>
              <a:t>They first learn the blue ocean concepts by completing a free Blue Ocean Mini-Course and upon completing they gain a valuable certificate.</a:t>
            </a:r>
            <a:endParaRPr lang="en-US" sz="1900" dirty="0"/>
          </a:p>
        </p:txBody>
      </p:sp>
      <p:sp>
        <p:nvSpPr>
          <p:cNvPr id="10" name="Shape 7"/>
          <p:cNvSpPr/>
          <p:nvPr/>
        </p:nvSpPr>
        <p:spPr>
          <a:xfrm>
            <a:off x="685800" y="3236976"/>
            <a:ext cx="10817352" cy="841248"/>
          </a:xfrm>
          <a:prstGeom prst="roundRect">
            <a:avLst>
              <a:gd name="adj" fmla="val 10870"/>
            </a:avLst>
          </a:prstGeom>
          <a:solidFill>
            <a:srgbClr val="EAF4FF"/>
          </a:solidFill>
          <a:ln w="12700">
            <a:solidFill>
              <a:srgbClr val="D5E3F5"/>
            </a:solidFill>
            <a:prstDash val="solid"/>
          </a:ln>
        </p:spPr>
        <p:txBody>
          <a:bodyPr/>
          <a:lstStyle/>
          <a:p>
            <a:endParaRPr lang="en-KR"/>
          </a:p>
        </p:txBody>
      </p:sp>
      <p:sp>
        <p:nvSpPr>
          <p:cNvPr id="11" name="Text 8"/>
          <p:cNvSpPr/>
          <p:nvPr/>
        </p:nvSpPr>
        <p:spPr>
          <a:xfrm>
            <a:off x="886968" y="3383280"/>
            <a:ext cx="548640" cy="548640"/>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3</a:t>
            </a:r>
            <a:endParaRPr lang="en-US" sz="1600" dirty="0"/>
          </a:p>
        </p:txBody>
      </p:sp>
      <p:sp>
        <p:nvSpPr>
          <p:cNvPr id="12" name="Text 9"/>
          <p:cNvSpPr txBox="1"/>
          <p:nvPr/>
        </p:nvSpPr>
        <p:spPr>
          <a:xfrm>
            <a:off x="1691640" y="3236976"/>
            <a:ext cx="9601200" cy="841248"/>
          </a:xfrm>
          <a:prstGeom prst="rect">
            <a:avLst/>
          </a:prstGeom>
          <a:noFill/>
          <a:ln/>
        </p:spPr>
        <p:txBody>
          <a:bodyPr wrap="square" lIns="0" tIns="0" rIns="0" bIns="0" rtlCol="0" anchor="ctr"/>
          <a:lstStyle/>
          <a:p>
            <a:pPr marL="0" indent="0">
              <a:buNone/>
            </a:pPr>
            <a:r>
              <a:rPr lang="en-US" sz="1900" dirty="0">
                <a:solidFill>
                  <a:srgbClr val="0F1875"/>
                </a:solidFill>
                <a:latin typeface="Raleway" pitchFamily="34" charset="0"/>
                <a:ea typeface="Raleway" pitchFamily="34" charset="-122"/>
                <a:cs typeface="Raleway" pitchFamily="34" charset="-120"/>
              </a:rPr>
              <a:t>They identify a pressing problem the world faces or a new market space that no one has tapped into.</a:t>
            </a:r>
            <a:endParaRPr lang="en-US" sz="1900" dirty="0"/>
          </a:p>
        </p:txBody>
      </p:sp>
      <p:sp>
        <p:nvSpPr>
          <p:cNvPr id="13" name="Shape 10"/>
          <p:cNvSpPr/>
          <p:nvPr/>
        </p:nvSpPr>
        <p:spPr>
          <a:xfrm>
            <a:off x="685800" y="4215384"/>
            <a:ext cx="10817352" cy="841248"/>
          </a:xfrm>
          <a:prstGeom prst="roundRect">
            <a:avLst>
              <a:gd name="adj" fmla="val 10870"/>
            </a:avLst>
          </a:prstGeom>
          <a:solidFill>
            <a:srgbClr val="FFFFFF"/>
          </a:solidFill>
          <a:ln w="12700">
            <a:solidFill>
              <a:srgbClr val="D5E3F5"/>
            </a:solidFill>
            <a:prstDash val="solid"/>
          </a:ln>
        </p:spPr>
        <p:txBody>
          <a:bodyPr/>
          <a:lstStyle/>
          <a:p>
            <a:endParaRPr lang="en-KR"/>
          </a:p>
        </p:txBody>
      </p:sp>
      <p:sp>
        <p:nvSpPr>
          <p:cNvPr id="14" name="Text 11"/>
          <p:cNvSpPr/>
          <p:nvPr/>
        </p:nvSpPr>
        <p:spPr>
          <a:xfrm>
            <a:off x="886968" y="4361688"/>
            <a:ext cx="548640" cy="548640"/>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4</a:t>
            </a:r>
            <a:endParaRPr lang="en-US" sz="1600" dirty="0"/>
          </a:p>
        </p:txBody>
      </p:sp>
      <p:sp>
        <p:nvSpPr>
          <p:cNvPr id="15" name="Text 12"/>
          <p:cNvSpPr txBox="1"/>
          <p:nvPr/>
        </p:nvSpPr>
        <p:spPr>
          <a:xfrm>
            <a:off x="1691640" y="4215384"/>
            <a:ext cx="9601200" cy="841248"/>
          </a:xfrm>
          <a:prstGeom prst="rect">
            <a:avLst/>
          </a:prstGeom>
          <a:noFill/>
          <a:ln/>
        </p:spPr>
        <p:txBody>
          <a:bodyPr wrap="square" lIns="0" tIns="0" rIns="0" bIns="0" rtlCol="0" anchor="ctr"/>
          <a:lstStyle/>
          <a:p>
            <a:pPr marL="0" indent="0">
              <a:buNone/>
            </a:pPr>
            <a:r>
              <a:rPr lang="en-US" sz="1900" dirty="0">
                <a:solidFill>
                  <a:srgbClr val="0F1875"/>
                </a:solidFill>
                <a:latin typeface="Raleway" pitchFamily="34" charset="0"/>
                <a:ea typeface="Raleway" pitchFamily="34" charset="-122"/>
                <a:cs typeface="Raleway" pitchFamily="34" charset="-120"/>
              </a:rPr>
              <a:t>To address this, they create a blue ocean solution and build a business idea around it.</a:t>
            </a:r>
            <a:endParaRPr lang="en-US" sz="1900" dirty="0"/>
          </a:p>
        </p:txBody>
      </p:sp>
      <p:sp>
        <p:nvSpPr>
          <p:cNvPr id="16" name="Shape 13"/>
          <p:cNvSpPr/>
          <p:nvPr/>
        </p:nvSpPr>
        <p:spPr>
          <a:xfrm>
            <a:off x="685800" y="5193792"/>
            <a:ext cx="10817352" cy="841248"/>
          </a:xfrm>
          <a:prstGeom prst="roundRect">
            <a:avLst>
              <a:gd name="adj" fmla="val 10870"/>
            </a:avLst>
          </a:prstGeom>
          <a:solidFill>
            <a:srgbClr val="EAF4FF"/>
          </a:solidFill>
          <a:ln w="12700">
            <a:solidFill>
              <a:srgbClr val="D5E3F5"/>
            </a:solidFill>
            <a:prstDash val="solid"/>
          </a:ln>
        </p:spPr>
        <p:txBody>
          <a:bodyPr/>
          <a:lstStyle/>
          <a:p>
            <a:endParaRPr lang="en-KR"/>
          </a:p>
        </p:txBody>
      </p:sp>
      <p:sp>
        <p:nvSpPr>
          <p:cNvPr id="17" name="Text 14"/>
          <p:cNvSpPr/>
          <p:nvPr/>
        </p:nvSpPr>
        <p:spPr>
          <a:xfrm>
            <a:off x="886968" y="5340096"/>
            <a:ext cx="548640" cy="548640"/>
          </a:xfrm>
          <a:prstGeom prst="ellipse">
            <a:avLst/>
          </a:prstGeom>
          <a:solidFill>
            <a:srgbClr val="1043D8"/>
          </a:solidFill>
          <a:ln/>
        </p:spPr>
        <p:txBody>
          <a:bodyPr wrap="square" lIns="0" tIns="0" rIns="0" bIns="0" rtlCol="0" anchor="ctr"/>
          <a:lstStyle/>
          <a:p>
            <a:pPr marL="0" indent="0" algn="ctr">
              <a:buNone/>
            </a:pPr>
            <a:r>
              <a:rPr lang="en-US" sz="1600" b="1" dirty="0">
                <a:solidFill>
                  <a:srgbClr val="FFFFFF"/>
                </a:solidFill>
                <a:latin typeface="Montserrat" pitchFamily="34" charset="0"/>
                <a:ea typeface="Montserrat" pitchFamily="34" charset="-122"/>
                <a:cs typeface="Montserrat" pitchFamily="34" charset="-120"/>
              </a:rPr>
              <a:t>5</a:t>
            </a:r>
            <a:endParaRPr lang="en-US" sz="1600" dirty="0"/>
          </a:p>
        </p:txBody>
      </p:sp>
      <p:sp>
        <p:nvSpPr>
          <p:cNvPr id="18" name="Text 15"/>
          <p:cNvSpPr txBox="1"/>
          <p:nvPr/>
        </p:nvSpPr>
        <p:spPr>
          <a:xfrm>
            <a:off x="1691640" y="5193792"/>
            <a:ext cx="9601200" cy="841248"/>
          </a:xfrm>
          <a:prstGeom prst="rect">
            <a:avLst/>
          </a:prstGeom>
          <a:noFill/>
          <a:ln/>
        </p:spPr>
        <p:txBody>
          <a:bodyPr wrap="square" lIns="0" tIns="0" rIns="0" bIns="0" rtlCol="0" anchor="ctr"/>
          <a:lstStyle/>
          <a:p>
            <a:pPr marL="0" indent="0">
              <a:buNone/>
            </a:pPr>
            <a:r>
              <a:rPr lang="en-US" sz="1900" dirty="0">
                <a:solidFill>
                  <a:srgbClr val="0F1875"/>
                </a:solidFill>
                <a:latin typeface="Raleway" pitchFamily="34" charset="0"/>
                <a:ea typeface="Raleway" pitchFamily="34" charset="-122"/>
                <a:cs typeface="Raleway" pitchFamily="34" charset="-120"/>
              </a:rPr>
              <a:t>The students then record a 5-minute video and submit it. A panel of experienced judges selects the winners.</a:t>
            </a:r>
            <a:endParaRPr lang="en-US" sz="1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0F1875"/>
                </a:solidFill>
                <a:latin typeface="Montserrat" pitchFamily="34" charset="0"/>
                <a:ea typeface="Montserrat" pitchFamily="34" charset="-122"/>
                <a:cs typeface="Montserrat" pitchFamily="34" charset="-120"/>
              </a:rPr>
              <a:t>Questions people ask me</a:t>
            </a:r>
            <a:endParaRPr lang="en-US" sz="3000" dirty="0"/>
          </a:p>
        </p:txBody>
      </p:sp>
      <p:sp>
        <p:nvSpPr>
          <p:cNvPr id="4" name="Shape 1"/>
          <p:cNvSpPr/>
          <p:nvPr/>
        </p:nvSpPr>
        <p:spPr>
          <a:xfrm>
            <a:off x="685800" y="1280160"/>
            <a:ext cx="5239512" cy="1371600"/>
          </a:xfrm>
          <a:prstGeom prst="roundRect">
            <a:avLst>
              <a:gd name="adj" fmla="val 6667"/>
            </a:avLst>
          </a:prstGeom>
          <a:solidFill>
            <a:srgbClr val="EAF4FF"/>
          </a:solidFill>
          <a:ln w="12700">
            <a:solidFill>
              <a:srgbClr val="D5E3F5"/>
            </a:solidFill>
            <a:prstDash val="solid"/>
          </a:ln>
        </p:spPr>
        <p:txBody>
          <a:bodyPr/>
          <a:lstStyle/>
          <a:p>
            <a:endParaRPr lang="en-KR"/>
          </a:p>
        </p:txBody>
      </p:sp>
      <p:sp>
        <p:nvSpPr>
          <p:cNvPr id="5" name="Text 2"/>
          <p:cNvSpPr txBox="1"/>
          <p:nvPr/>
        </p:nvSpPr>
        <p:spPr>
          <a:xfrm>
            <a:off x="960120" y="1444752"/>
            <a:ext cx="4690872" cy="365760"/>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Do I need a business idea already?</a:t>
            </a:r>
            <a:endParaRPr lang="en-US" sz="1600" dirty="0"/>
          </a:p>
        </p:txBody>
      </p:sp>
      <p:sp>
        <p:nvSpPr>
          <p:cNvPr id="6" name="Text 3"/>
          <p:cNvSpPr txBox="1"/>
          <p:nvPr/>
        </p:nvSpPr>
        <p:spPr>
          <a:xfrm>
            <a:off x="960120" y="1874520"/>
            <a:ext cx="4690872" cy="73152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No. Most people register first and work the idea out afterward. The course walks you through finding one.</a:t>
            </a:r>
            <a:endParaRPr lang="en-US" sz="1500" dirty="0"/>
          </a:p>
        </p:txBody>
      </p:sp>
      <p:sp>
        <p:nvSpPr>
          <p:cNvPr id="7" name="Shape 4"/>
          <p:cNvSpPr/>
          <p:nvPr/>
        </p:nvSpPr>
        <p:spPr>
          <a:xfrm>
            <a:off x="6263640" y="1280160"/>
            <a:ext cx="5239512" cy="1371600"/>
          </a:xfrm>
          <a:prstGeom prst="roundRect">
            <a:avLst>
              <a:gd name="adj" fmla="val 6667"/>
            </a:avLst>
          </a:prstGeom>
          <a:solidFill>
            <a:srgbClr val="EAF4FF"/>
          </a:solidFill>
          <a:ln w="12700">
            <a:solidFill>
              <a:srgbClr val="D5E3F5"/>
            </a:solidFill>
            <a:prstDash val="solid"/>
          </a:ln>
        </p:spPr>
        <p:txBody>
          <a:bodyPr/>
          <a:lstStyle/>
          <a:p>
            <a:endParaRPr lang="en-KR"/>
          </a:p>
        </p:txBody>
      </p:sp>
      <p:sp>
        <p:nvSpPr>
          <p:cNvPr id="8" name="Text 5"/>
          <p:cNvSpPr txBox="1"/>
          <p:nvPr/>
        </p:nvSpPr>
        <p:spPr>
          <a:xfrm>
            <a:off x="6537960" y="1444752"/>
            <a:ext cx="4690872" cy="365760"/>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Do I need a team?</a:t>
            </a:r>
            <a:endParaRPr lang="en-US" sz="1600" dirty="0"/>
          </a:p>
        </p:txBody>
      </p:sp>
      <p:sp>
        <p:nvSpPr>
          <p:cNvPr id="9" name="Text 6"/>
          <p:cNvSpPr txBox="1"/>
          <p:nvPr/>
        </p:nvSpPr>
        <p:spPr>
          <a:xfrm>
            <a:off x="6537960" y="1874520"/>
            <a:ext cx="4690872" cy="73152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No. You can enter alone or with up to four other people.</a:t>
            </a:r>
            <a:endParaRPr lang="en-US" sz="1500" dirty="0"/>
          </a:p>
        </p:txBody>
      </p:sp>
      <p:sp>
        <p:nvSpPr>
          <p:cNvPr id="10" name="Shape 7"/>
          <p:cNvSpPr/>
          <p:nvPr/>
        </p:nvSpPr>
        <p:spPr>
          <a:xfrm>
            <a:off x="685800" y="2926080"/>
            <a:ext cx="5239512" cy="1371600"/>
          </a:xfrm>
          <a:prstGeom prst="roundRect">
            <a:avLst>
              <a:gd name="adj" fmla="val 6667"/>
            </a:avLst>
          </a:prstGeom>
          <a:solidFill>
            <a:srgbClr val="EAF4FF"/>
          </a:solidFill>
          <a:ln w="12700">
            <a:solidFill>
              <a:srgbClr val="D5E3F5"/>
            </a:solidFill>
            <a:prstDash val="solid"/>
          </a:ln>
        </p:spPr>
        <p:txBody>
          <a:bodyPr/>
          <a:lstStyle/>
          <a:p>
            <a:endParaRPr lang="en-KR"/>
          </a:p>
        </p:txBody>
      </p:sp>
      <p:sp>
        <p:nvSpPr>
          <p:cNvPr id="11" name="Text 8"/>
          <p:cNvSpPr txBox="1"/>
          <p:nvPr/>
        </p:nvSpPr>
        <p:spPr>
          <a:xfrm>
            <a:off x="960120" y="3090672"/>
            <a:ext cx="4690872" cy="365760"/>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Does it cost anything?</a:t>
            </a:r>
            <a:endParaRPr lang="en-US" sz="1600" dirty="0"/>
          </a:p>
        </p:txBody>
      </p:sp>
      <p:sp>
        <p:nvSpPr>
          <p:cNvPr id="12" name="Text 9"/>
          <p:cNvSpPr txBox="1"/>
          <p:nvPr/>
        </p:nvSpPr>
        <p:spPr>
          <a:xfrm>
            <a:off x="960120" y="3520440"/>
            <a:ext cx="4690872" cy="73152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No. Registration, the course and the certificate are all free.</a:t>
            </a:r>
            <a:endParaRPr lang="en-US" sz="1500" dirty="0"/>
          </a:p>
        </p:txBody>
      </p:sp>
      <p:sp>
        <p:nvSpPr>
          <p:cNvPr id="13" name="Shape 10"/>
          <p:cNvSpPr/>
          <p:nvPr/>
        </p:nvSpPr>
        <p:spPr>
          <a:xfrm>
            <a:off x="6263640" y="2926080"/>
            <a:ext cx="5239512" cy="1371600"/>
          </a:xfrm>
          <a:prstGeom prst="roundRect">
            <a:avLst>
              <a:gd name="adj" fmla="val 6667"/>
            </a:avLst>
          </a:prstGeom>
          <a:solidFill>
            <a:srgbClr val="EAF4FF"/>
          </a:solidFill>
          <a:ln w="12700">
            <a:solidFill>
              <a:srgbClr val="D5E3F5"/>
            </a:solidFill>
            <a:prstDash val="solid"/>
          </a:ln>
        </p:spPr>
        <p:txBody>
          <a:bodyPr/>
          <a:lstStyle/>
          <a:p>
            <a:endParaRPr lang="en-KR"/>
          </a:p>
        </p:txBody>
      </p:sp>
      <p:sp>
        <p:nvSpPr>
          <p:cNvPr id="14" name="Text 11"/>
          <p:cNvSpPr txBox="1"/>
          <p:nvPr/>
        </p:nvSpPr>
        <p:spPr>
          <a:xfrm>
            <a:off x="6537960" y="3090672"/>
            <a:ext cx="4690872" cy="365760"/>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What if my English isn't strong?</a:t>
            </a:r>
            <a:endParaRPr lang="en-US" sz="1600" dirty="0"/>
          </a:p>
        </p:txBody>
      </p:sp>
      <p:sp>
        <p:nvSpPr>
          <p:cNvPr id="15" name="Text 12"/>
          <p:cNvSpPr txBox="1"/>
          <p:nvPr/>
        </p:nvSpPr>
        <p:spPr>
          <a:xfrm>
            <a:off x="6537960" y="3520440"/>
            <a:ext cx="4690872" cy="73152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Students from 173 countries entered last year. Say your idea clearly, that is what counts.</a:t>
            </a:r>
            <a:endParaRPr lang="en-US" sz="1500" dirty="0"/>
          </a:p>
        </p:txBody>
      </p:sp>
      <p:sp>
        <p:nvSpPr>
          <p:cNvPr id="16" name="Shape 13"/>
          <p:cNvSpPr/>
          <p:nvPr/>
        </p:nvSpPr>
        <p:spPr>
          <a:xfrm>
            <a:off x="685800" y="4572000"/>
            <a:ext cx="5239512" cy="1371600"/>
          </a:xfrm>
          <a:prstGeom prst="roundRect">
            <a:avLst>
              <a:gd name="adj" fmla="val 6667"/>
            </a:avLst>
          </a:prstGeom>
          <a:solidFill>
            <a:srgbClr val="EAF4FF"/>
          </a:solidFill>
          <a:ln w="12700">
            <a:solidFill>
              <a:srgbClr val="D5E3F5"/>
            </a:solidFill>
            <a:prstDash val="solid"/>
          </a:ln>
        </p:spPr>
        <p:txBody>
          <a:bodyPr/>
          <a:lstStyle/>
          <a:p>
            <a:endParaRPr lang="en-KR"/>
          </a:p>
        </p:txBody>
      </p:sp>
      <p:sp>
        <p:nvSpPr>
          <p:cNvPr id="17" name="Text 14"/>
          <p:cNvSpPr txBox="1"/>
          <p:nvPr/>
        </p:nvSpPr>
        <p:spPr>
          <a:xfrm>
            <a:off x="960120" y="4736592"/>
            <a:ext cx="4690872" cy="365760"/>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Do I need to code or build a product?</a:t>
            </a:r>
            <a:endParaRPr lang="en-US" sz="1600" dirty="0"/>
          </a:p>
        </p:txBody>
      </p:sp>
      <p:sp>
        <p:nvSpPr>
          <p:cNvPr id="18" name="Text 15"/>
          <p:cNvSpPr txBox="1"/>
          <p:nvPr/>
        </p:nvSpPr>
        <p:spPr>
          <a:xfrm>
            <a:off x="960120" y="5166360"/>
            <a:ext cx="4690872" cy="73152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No. You are pitching an idea, not shipping a company.</a:t>
            </a:r>
            <a:endParaRPr lang="en-US" sz="1500" dirty="0"/>
          </a:p>
        </p:txBody>
      </p:sp>
      <p:sp>
        <p:nvSpPr>
          <p:cNvPr id="19" name="Shape 16"/>
          <p:cNvSpPr/>
          <p:nvPr/>
        </p:nvSpPr>
        <p:spPr>
          <a:xfrm>
            <a:off x="6263640" y="4572000"/>
            <a:ext cx="5239512" cy="1371600"/>
          </a:xfrm>
          <a:prstGeom prst="roundRect">
            <a:avLst>
              <a:gd name="adj" fmla="val 6667"/>
            </a:avLst>
          </a:prstGeom>
          <a:solidFill>
            <a:srgbClr val="EAF4FF"/>
          </a:solidFill>
          <a:ln w="12700">
            <a:solidFill>
              <a:srgbClr val="D5E3F5"/>
            </a:solidFill>
            <a:prstDash val="solid"/>
          </a:ln>
        </p:spPr>
        <p:txBody>
          <a:bodyPr/>
          <a:lstStyle/>
          <a:p>
            <a:endParaRPr lang="en-KR"/>
          </a:p>
        </p:txBody>
      </p:sp>
      <p:sp>
        <p:nvSpPr>
          <p:cNvPr id="20" name="Text 17"/>
          <p:cNvSpPr txBox="1"/>
          <p:nvPr/>
        </p:nvSpPr>
        <p:spPr>
          <a:xfrm>
            <a:off x="6537960" y="4736592"/>
            <a:ext cx="4690872" cy="365760"/>
          </a:xfrm>
          <a:prstGeom prst="rect">
            <a:avLst/>
          </a:prstGeom>
          <a:noFill/>
          <a:ln/>
        </p:spPr>
        <p:txBody>
          <a:bodyPr wrap="square" lIns="0" tIns="0" rIns="0" bIns="0" rtlCol="0" anchor="ctr"/>
          <a:lstStyle/>
          <a:p>
            <a:pPr marL="0" indent="0">
              <a:buNone/>
            </a:pPr>
            <a:r>
              <a:rPr lang="en-US" sz="1600" b="1" dirty="0">
                <a:solidFill>
                  <a:srgbClr val="1043D8"/>
                </a:solidFill>
                <a:latin typeface="Montserrat" pitchFamily="34" charset="0"/>
                <a:ea typeface="Montserrat" pitchFamily="34" charset="-122"/>
                <a:cs typeface="Montserrat" pitchFamily="34" charset="-120"/>
              </a:rPr>
              <a:t>How much work is it, honestly?</a:t>
            </a:r>
            <a:endParaRPr lang="en-US" sz="1600" dirty="0"/>
          </a:p>
        </p:txBody>
      </p:sp>
      <p:sp>
        <p:nvSpPr>
          <p:cNvPr id="21" name="Text 18"/>
          <p:cNvSpPr txBox="1"/>
          <p:nvPr/>
        </p:nvSpPr>
        <p:spPr>
          <a:xfrm>
            <a:off x="6537960" y="5166360"/>
            <a:ext cx="4690872" cy="731520"/>
          </a:xfrm>
          <a:prstGeom prst="rect">
            <a:avLst/>
          </a:prstGeom>
          <a:noFill/>
          <a:ln/>
        </p:spPr>
        <p:txBody>
          <a:bodyPr wrap="square" lIns="0" tIns="0" rIns="0" bIns="0" rtlCol="0" anchor="t"/>
          <a:lstStyle/>
          <a:p>
            <a:pPr marL="0" indent="0">
              <a:buNone/>
            </a:pPr>
            <a:r>
              <a:rPr lang="en-US" sz="1500" dirty="0">
                <a:solidFill>
                  <a:srgbClr val="333333"/>
                </a:solidFill>
                <a:latin typeface="Raleway" pitchFamily="34" charset="0"/>
                <a:ea typeface="Raleway" pitchFamily="34" charset="-122"/>
                <a:cs typeface="Raleway" pitchFamily="34" charset="-120"/>
              </a:rPr>
              <a:t>The course is under 35 minutes. After that it's the thinking, plus a five-minute video.</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3" name="Text 0"/>
          <p:cNvSpPr txBox="1"/>
          <p:nvPr/>
        </p:nvSpPr>
        <p:spPr>
          <a:xfrm>
            <a:off x="685800" y="384048"/>
            <a:ext cx="8595360" cy="603504"/>
          </a:xfrm>
          <a:prstGeom prst="rect">
            <a:avLst/>
          </a:prstGeom>
          <a:noFill/>
          <a:ln/>
        </p:spPr>
        <p:txBody>
          <a:bodyPr wrap="square" lIns="0" tIns="0" rIns="0" bIns="0" rtlCol="0" anchor="ctr"/>
          <a:lstStyle/>
          <a:p>
            <a:pPr marL="0" indent="0">
              <a:buNone/>
            </a:pPr>
            <a:r>
              <a:rPr lang="en-US" sz="3000" b="1" dirty="0">
                <a:solidFill>
                  <a:srgbClr val="FFFFFF"/>
                </a:solidFill>
                <a:latin typeface="Montserrat" pitchFamily="34" charset="0"/>
                <a:ea typeface="Montserrat" pitchFamily="34" charset="-122"/>
                <a:cs typeface="Montserrat" pitchFamily="34" charset="-120"/>
              </a:rPr>
              <a:t>You can create a BLUE OCEAN…</a:t>
            </a:r>
            <a:endParaRPr lang="en-US" sz="3000" dirty="0"/>
          </a:p>
        </p:txBody>
      </p:sp>
      <p:sp>
        <p:nvSpPr>
          <p:cNvPr id="4" name="Shape 1"/>
          <p:cNvSpPr/>
          <p:nvPr/>
        </p:nvSpPr>
        <p:spPr>
          <a:xfrm>
            <a:off x="685800" y="1417320"/>
            <a:ext cx="5239512" cy="1188720"/>
          </a:xfrm>
          <a:prstGeom prst="roundRect">
            <a:avLst>
              <a:gd name="adj" fmla="val 7692"/>
            </a:avLst>
          </a:prstGeom>
          <a:solidFill>
            <a:srgbClr val="0F1875">
              <a:alpha val="75000"/>
            </a:srgbClr>
          </a:solidFill>
          <a:ln w="12700">
            <a:solidFill>
              <a:srgbClr val="A8E0FF"/>
            </a:solidFill>
            <a:prstDash val="solid"/>
          </a:ln>
        </p:spPr>
        <p:txBody>
          <a:bodyPr/>
          <a:lstStyle/>
          <a:p>
            <a:endParaRPr lang="en-KR"/>
          </a:p>
        </p:txBody>
      </p:sp>
      <p:sp>
        <p:nvSpPr>
          <p:cNvPr id="5" name="Text 2"/>
          <p:cNvSpPr/>
          <p:nvPr/>
        </p:nvSpPr>
        <p:spPr>
          <a:xfrm>
            <a:off x="960120" y="1737360"/>
            <a:ext cx="548640" cy="548640"/>
          </a:xfrm>
          <a:prstGeom prst="ellipse">
            <a:avLst/>
          </a:prstGeom>
          <a:solidFill>
            <a:srgbClr val="EFE800"/>
          </a:solidFill>
          <a:ln/>
        </p:spPr>
        <p:txBody>
          <a:bodyPr wrap="square" lIns="0" tIns="0" rIns="0" bIns="0" rtlCol="0" anchor="ctr"/>
          <a:lstStyle/>
          <a:p>
            <a:pPr marL="0" indent="0" algn="ctr">
              <a:buNone/>
            </a:pPr>
            <a:r>
              <a:rPr lang="en-US" sz="1600" b="1" dirty="0">
                <a:solidFill>
                  <a:srgbClr val="0F1875"/>
                </a:solidFill>
                <a:latin typeface="Montserrat" pitchFamily="34" charset="0"/>
                <a:ea typeface="Montserrat" pitchFamily="34" charset="-122"/>
                <a:cs typeface="Montserrat" pitchFamily="34" charset="-120"/>
              </a:rPr>
              <a:t>1</a:t>
            </a:r>
            <a:endParaRPr lang="en-US" sz="1600" dirty="0"/>
          </a:p>
        </p:txBody>
      </p:sp>
      <p:sp>
        <p:nvSpPr>
          <p:cNvPr id="6" name="Text 3"/>
          <p:cNvSpPr txBox="1"/>
          <p:nvPr/>
        </p:nvSpPr>
        <p:spPr>
          <a:xfrm>
            <a:off x="1737360" y="1417320"/>
            <a:ext cx="3959352" cy="1188720"/>
          </a:xfrm>
          <a:prstGeom prst="rect">
            <a:avLst/>
          </a:prstGeom>
          <a:noFill/>
          <a:ln/>
        </p:spPr>
        <p:txBody>
          <a:bodyPr wrap="square" lIns="0" tIns="0" rIns="0" bIns="0" rtlCol="0" anchor="ctr"/>
          <a:lstStyle/>
          <a:p>
            <a:pPr marL="0" indent="0">
              <a:buNone/>
            </a:pPr>
            <a:r>
              <a:rPr lang="en-US" sz="1700" b="1" dirty="0">
                <a:solidFill>
                  <a:srgbClr val="FFFFFF"/>
                </a:solidFill>
                <a:latin typeface="Montserrat" pitchFamily="34" charset="0"/>
                <a:ea typeface="Montserrat" pitchFamily="34" charset="-122"/>
                <a:cs typeface="Montserrat" pitchFamily="34" charset="-120"/>
              </a:rPr>
              <a:t>Start looking at the world with a new perspective</a:t>
            </a:r>
            <a:endParaRPr lang="en-US" sz="1700" dirty="0"/>
          </a:p>
        </p:txBody>
      </p:sp>
      <p:sp>
        <p:nvSpPr>
          <p:cNvPr id="7" name="Shape 4"/>
          <p:cNvSpPr/>
          <p:nvPr/>
        </p:nvSpPr>
        <p:spPr>
          <a:xfrm>
            <a:off x="6263640" y="1417320"/>
            <a:ext cx="5239512" cy="1188720"/>
          </a:xfrm>
          <a:prstGeom prst="roundRect">
            <a:avLst>
              <a:gd name="adj" fmla="val 7692"/>
            </a:avLst>
          </a:prstGeom>
          <a:solidFill>
            <a:srgbClr val="0F1875">
              <a:alpha val="75000"/>
            </a:srgbClr>
          </a:solidFill>
          <a:ln w="12700">
            <a:solidFill>
              <a:srgbClr val="A8E0FF"/>
            </a:solidFill>
            <a:prstDash val="solid"/>
          </a:ln>
        </p:spPr>
        <p:txBody>
          <a:bodyPr/>
          <a:lstStyle/>
          <a:p>
            <a:endParaRPr lang="en-KR"/>
          </a:p>
        </p:txBody>
      </p:sp>
      <p:sp>
        <p:nvSpPr>
          <p:cNvPr id="8" name="Text 5"/>
          <p:cNvSpPr/>
          <p:nvPr/>
        </p:nvSpPr>
        <p:spPr>
          <a:xfrm>
            <a:off x="6537960" y="1737360"/>
            <a:ext cx="548640" cy="548640"/>
          </a:xfrm>
          <a:prstGeom prst="ellipse">
            <a:avLst/>
          </a:prstGeom>
          <a:solidFill>
            <a:srgbClr val="EFE800"/>
          </a:solidFill>
          <a:ln/>
        </p:spPr>
        <p:txBody>
          <a:bodyPr wrap="square" lIns="0" tIns="0" rIns="0" bIns="0" rtlCol="0" anchor="ctr"/>
          <a:lstStyle/>
          <a:p>
            <a:pPr marL="0" indent="0" algn="ctr">
              <a:buNone/>
            </a:pPr>
            <a:r>
              <a:rPr lang="en-US" sz="1600" b="1" dirty="0">
                <a:solidFill>
                  <a:srgbClr val="0F1875"/>
                </a:solidFill>
                <a:latin typeface="Montserrat" pitchFamily="34" charset="0"/>
                <a:ea typeface="Montserrat" pitchFamily="34" charset="-122"/>
                <a:cs typeface="Montserrat" pitchFamily="34" charset="-120"/>
              </a:rPr>
              <a:t>2</a:t>
            </a:r>
            <a:endParaRPr lang="en-US" sz="1600" dirty="0"/>
          </a:p>
        </p:txBody>
      </p:sp>
      <p:sp>
        <p:nvSpPr>
          <p:cNvPr id="9" name="Text 6"/>
          <p:cNvSpPr txBox="1"/>
          <p:nvPr/>
        </p:nvSpPr>
        <p:spPr>
          <a:xfrm>
            <a:off x="7315200" y="1417320"/>
            <a:ext cx="3959352" cy="1188720"/>
          </a:xfrm>
          <a:prstGeom prst="rect">
            <a:avLst/>
          </a:prstGeom>
          <a:noFill/>
          <a:ln/>
        </p:spPr>
        <p:txBody>
          <a:bodyPr wrap="square" lIns="0" tIns="0" rIns="0" bIns="0" rtlCol="0" anchor="ctr"/>
          <a:lstStyle/>
          <a:p>
            <a:pPr marL="0" indent="0">
              <a:buNone/>
            </a:pPr>
            <a:r>
              <a:rPr lang="en-US" sz="1700" b="1" dirty="0">
                <a:solidFill>
                  <a:srgbClr val="FFFFFF"/>
                </a:solidFill>
                <a:latin typeface="Montserrat" pitchFamily="34" charset="0"/>
                <a:ea typeface="Montserrat" pitchFamily="34" charset="-122"/>
                <a:cs typeface="Montserrat" pitchFamily="34" charset="-120"/>
              </a:rPr>
              <a:t>See possibilities where others see boundaries</a:t>
            </a:r>
            <a:endParaRPr lang="en-US" sz="1700" dirty="0"/>
          </a:p>
        </p:txBody>
      </p:sp>
      <p:sp>
        <p:nvSpPr>
          <p:cNvPr id="10" name="Shape 7"/>
          <p:cNvSpPr/>
          <p:nvPr/>
        </p:nvSpPr>
        <p:spPr>
          <a:xfrm>
            <a:off x="685800" y="2880360"/>
            <a:ext cx="5239512" cy="1188720"/>
          </a:xfrm>
          <a:prstGeom prst="roundRect">
            <a:avLst>
              <a:gd name="adj" fmla="val 7692"/>
            </a:avLst>
          </a:prstGeom>
          <a:solidFill>
            <a:srgbClr val="0F1875">
              <a:alpha val="75000"/>
            </a:srgbClr>
          </a:solidFill>
          <a:ln w="12700">
            <a:solidFill>
              <a:srgbClr val="A8E0FF"/>
            </a:solidFill>
            <a:prstDash val="solid"/>
          </a:ln>
        </p:spPr>
        <p:txBody>
          <a:bodyPr/>
          <a:lstStyle/>
          <a:p>
            <a:endParaRPr lang="en-KR"/>
          </a:p>
        </p:txBody>
      </p:sp>
      <p:sp>
        <p:nvSpPr>
          <p:cNvPr id="11" name="Text 8"/>
          <p:cNvSpPr/>
          <p:nvPr/>
        </p:nvSpPr>
        <p:spPr>
          <a:xfrm>
            <a:off x="960120" y="3200400"/>
            <a:ext cx="548640" cy="548640"/>
          </a:xfrm>
          <a:prstGeom prst="ellipse">
            <a:avLst/>
          </a:prstGeom>
          <a:solidFill>
            <a:srgbClr val="EFE800"/>
          </a:solidFill>
          <a:ln/>
        </p:spPr>
        <p:txBody>
          <a:bodyPr wrap="square" lIns="0" tIns="0" rIns="0" bIns="0" rtlCol="0" anchor="ctr"/>
          <a:lstStyle/>
          <a:p>
            <a:pPr marL="0" indent="0" algn="ctr">
              <a:buNone/>
            </a:pPr>
            <a:r>
              <a:rPr lang="en-US" sz="1600" b="1" dirty="0">
                <a:solidFill>
                  <a:srgbClr val="0F1875"/>
                </a:solidFill>
                <a:latin typeface="Montserrat" pitchFamily="34" charset="0"/>
                <a:ea typeface="Montserrat" pitchFamily="34" charset="-122"/>
                <a:cs typeface="Montserrat" pitchFamily="34" charset="-120"/>
              </a:rPr>
              <a:t>3</a:t>
            </a:r>
            <a:endParaRPr lang="en-US" sz="1600" dirty="0"/>
          </a:p>
        </p:txBody>
      </p:sp>
      <p:sp>
        <p:nvSpPr>
          <p:cNvPr id="12" name="Text 9"/>
          <p:cNvSpPr txBox="1"/>
          <p:nvPr/>
        </p:nvSpPr>
        <p:spPr>
          <a:xfrm>
            <a:off x="1737360" y="2880360"/>
            <a:ext cx="3959352" cy="1188720"/>
          </a:xfrm>
          <a:prstGeom prst="rect">
            <a:avLst/>
          </a:prstGeom>
          <a:noFill/>
          <a:ln/>
        </p:spPr>
        <p:txBody>
          <a:bodyPr wrap="square" lIns="0" tIns="0" rIns="0" bIns="0" rtlCol="0" anchor="ctr"/>
          <a:lstStyle/>
          <a:p>
            <a:pPr marL="0" indent="0">
              <a:buNone/>
            </a:pPr>
            <a:r>
              <a:rPr lang="en-US" sz="1700" b="1" dirty="0">
                <a:solidFill>
                  <a:srgbClr val="FFFFFF"/>
                </a:solidFill>
                <a:latin typeface="Montserrat" pitchFamily="34" charset="0"/>
                <a:ea typeface="Montserrat" pitchFamily="34" charset="-122"/>
                <a:cs typeface="Montserrat" pitchFamily="34" charset="-120"/>
              </a:rPr>
              <a:t>See growth where others see red oceans</a:t>
            </a:r>
            <a:endParaRPr lang="en-US" sz="1700" dirty="0"/>
          </a:p>
        </p:txBody>
      </p:sp>
      <p:sp>
        <p:nvSpPr>
          <p:cNvPr id="13" name="Shape 10"/>
          <p:cNvSpPr/>
          <p:nvPr/>
        </p:nvSpPr>
        <p:spPr>
          <a:xfrm>
            <a:off x="6263640" y="2880360"/>
            <a:ext cx="5239512" cy="1188720"/>
          </a:xfrm>
          <a:prstGeom prst="roundRect">
            <a:avLst>
              <a:gd name="adj" fmla="val 7692"/>
            </a:avLst>
          </a:prstGeom>
          <a:solidFill>
            <a:srgbClr val="0F1875">
              <a:alpha val="75000"/>
            </a:srgbClr>
          </a:solidFill>
          <a:ln w="12700">
            <a:solidFill>
              <a:srgbClr val="A8E0FF"/>
            </a:solidFill>
            <a:prstDash val="solid"/>
          </a:ln>
        </p:spPr>
        <p:txBody>
          <a:bodyPr/>
          <a:lstStyle/>
          <a:p>
            <a:endParaRPr lang="en-KR"/>
          </a:p>
        </p:txBody>
      </p:sp>
      <p:sp>
        <p:nvSpPr>
          <p:cNvPr id="14" name="Text 11"/>
          <p:cNvSpPr/>
          <p:nvPr/>
        </p:nvSpPr>
        <p:spPr>
          <a:xfrm>
            <a:off x="6537960" y="3200400"/>
            <a:ext cx="548640" cy="548640"/>
          </a:xfrm>
          <a:prstGeom prst="ellipse">
            <a:avLst/>
          </a:prstGeom>
          <a:solidFill>
            <a:srgbClr val="EFE800"/>
          </a:solidFill>
          <a:ln/>
        </p:spPr>
        <p:txBody>
          <a:bodyPr wrap="square" lIns="0" tIns="0" rIns="0" bIns="0" rtlCol="0" anchor="ctr"/>
          <a:lstStyle/>
          <a:p>
            <a:pPr marL="0" indent="0" algn="ctr">
              <a:buNone/>
            </a:pPr>
            <a:r>
              <a:rPr lang="en-US" sz="1600" b="1" dirty="0">
                <a:solidFill>
                  <a:srgbClr val="0F1875"/>
                </a:solidFill>
                <a:latin typeface="Montserrat" pitchFamily="34" charset="0"/>
                <a:ea typeface="Montserrat" pitchFamily="34" charset="-122"/>
                <a:cs typeface="Montserrat" pitchFamily="34" charset="-120"/>
              </a:rPr>
              <a:t>4</a:t>
            </a:r>
            <a:endParaRPr lang="en-US" sz="1600" dirty="0"/>
          </a:p>
        </p:txBody>
      </p:sp>
      <p:sp>
        <p:nvSpPr>
          <p:cNvPr id="15" name="Text 12"/>
          <p:cNvSpPr txBox="1"/>
          <p:nvPr/>
        </p:nvSpPr>
        <p:spPr>
          <a:xfrm>
            <a:off x="7315200" y="2880360"/>
            <a:ext cx="3959352" cy="1188720"/>
          </a:xfrm>
          <a:prstGeom prst="rect">
            <a:avLst/>
          </a:prstGeom>
          <a:noFill/>
          <a:ln/>
        </p:spPr>
        <p:txBody>
          <a:bodyPr wrap="square" lIns="0" tIns="0" rIns="0" bIns="0" rtlCol="0" anchor="ctr"/>
          <a:lstStyle/>
          <a:p>
            <a:pPr marL="0" indent="0">
              <a:buNone/>
            </a:pPr>
            <a:r>
              <a:rPr lang="en-US" sz="1700" b="1" dirty="0">
                <a:solidFill>
                  <a:srgbClr val="FFFFFF"/>
                </a:solidFill>
                <a:latin typeface="Montserrat" pitchFamily="34" charset="0"/>
                <a:ea typeface="Montserrat" pitchFamily="34" charset="-122"/>
                <a:cs typeface="Montserrat" pitchFamily="34" charset="-120"/>
              </a:rPr>
              <a:t>Solve problems that have never been solved before</a:t>
            </a:r>
            <a:endParaRPr lang="en-US" sz="1700" dirty="0"/>
          </a:p>
        </p:txBody>
      </p:sp>
      <p:sp>
        <p:nvSpPr>
          <p:cNvPr id="16" name="Shape 13"/>
          <p:cNvSpPr/>
          <p:nvPr/>
        </p:nvSpPr>
        <p:spPr>
          <a:xfrm>
            <a:off x="685800" y="4343400"/>
            <a:ext cx="5239512" cy="1188720"/>
          </a:xfrm>
          <a:prstGeom prst="roundRect">
            <a:avLst>
              <a:gd name="adj" fmla="val 7692"/>
            </a:avLst>
          </a:prstGeom>
          <a:solidFill>
            <a:srgbClr val="0F1875">
              <a:alpha val="75000"/>
            </a:srgbClr>
          </a:solidFill>
          <a:ln w="12700">
            <a:solidFill>
              <a:srgbClr val="A8E0FF"/>
            </a:solidFill>
            <a:prstDash val="solid"/>
          </a:ln>
        </p:spPr>
        <p:txBody>
          <a:bodyPr/>
          <a:lstStyle/>
          <a:p>
            <a:endParaRPr lang="en-KR"/>
          </a:p>
        </p:txBody>
      </p:sp>
      <p:sp>
        <p:nvSpPr>
          <p:cNvPr id="17" name="Text 14"/>
          <p:cNvSpPr/>
          <p:nvPr/>
        </p:nvSpPr>
        <p:spPr>
          <a:xfrm>
            <a:off x="960120" y="4663440"/>
            <a:ext cx="548640" cy="548640"/>
          </a:xfrm>
          <a:prstGeom prst="ellipse">
            <a:avLst/>
          </a:prstGeom>
          <a:solidFill>
            <a:srgbClr val="EFE800"/>
          </a:solidFill>
          <a:ln/>
        </p:spPr>
        <p:txBody>
          <a:bodyPr wrap="square" lIns="0" tIns="0" rIns="0" bIns="0" rtlCol="0" anchor="ctr"/>
          <a:lstStyle/>
          <a:p>
            <a:pPr marL="0" indent="0" algn="ctr">
              <a:buNone/>
            </a:pPr>
            <a:r>
              <a:rPr lang="en-US" sz="1600" b="1" dirty="0">
                <a:solidFill>
                  <a:srgbClr val="0F1875"/>
                </a:solidFill>
                <a:latin typeface="Montserrat" pitchFamily="34" charset="0"/>
                <a:ea typeface="Montserrat" pitchFamily="34" charset="-122"/>
                <a:cs typeface="Montserrat" pitchFamily="34" charset="-120"/>
              </a:rPr>
              <a:t>5</a:t>
            </a:r>
            <a:endParaRPr lang="en-US" sz="1600" dirty="0"/>
          </a:p>
        </p:txBody>
      </p:sp>
      <p:sp>
        <p:nvSpPr>
          <p:cNvPr id="18" name="Text 15"/>
          <p:cNvSpPr txBox="1"/>
          <p:nvPr/>
        </p:nvSpPr>
        <p:spPr>
          <a:xfrm>
            <a:off x="1737360" y="4343400"/>
            <a:ext cx="3959352" cy="1188720"/>
          </a:xfrm>
          <a:prstGeom prst="rect">
            <a:avLst/>
          </a:prstGeom>
          <a:noFill/>
          <a:ln/>
        </p:spPr>
        <p:txBody>
          <a:bodyPr wrap="square" lIns="0" tIns="0" rIns="0" bIns="0" rtlCol="0" anchor="ctr"/>
          <a:lstStyle/>
          <a:p>
            <a:pPr marL="0" indent="0">
              <a:buNone/>
            </a:pPr>
            <a:r>
              <a:rPr lang="en-US" sz="1700" b="1" dirty="0">
                <a:solidFill>
                  <a:srgbClr val="FFFFFF"/>
                </a:solidFill>
                <a:latin typeface="Montserrat" pitchFamily="34" charset="0"/>
                <a:ea typeface="Montserrat" pitchFamily="34" charset="-122"/>
                <a:cs typeface="Montserrat" pitchFamily="34" charset="-120"/>
              </a:rPr>
              <a:t>Create solutions that will change our lives</a:t>
            </a:r>
            <a:endParaRPr lang="en-US" sz="1700" dirty="0"/>
          </a:p>
        </p:txBody>
      </p:sp>
      <p:sp>
        <p:nvSpPr>
          <p:cNvPr id="19" name="Shape 16"/>
          <p:cNvSpPr/>
          <p:nvPr/>
        </p:nvSpPr>
        <p:spPr>
          <a:xfrm>
            <a:off x="6263640" y="4343400"/>
            <a:ext cx="5239512" cy="1188720"/>
          </a:xfrm>
          <a:prstGeom prst="roundRect">
            <a:avLst>
              <a:gd name="adj" fmla="val 7692"/>
            </a:avLst>
          </a:prstGeom>
          <a:solidFill>
            <a:srgbClr val="0F1875">
              <a:alpha val="75000"/>
            </a:srgbClr>
          </a:solidFill>
          <a:ln w="12700">
            <a:solidFill>
              <a:srgbClr val="A8E0FF"/>
            </a:solidFill>
            <a:prstDash val="solid"/>
          </a:ln>
        </p:spPr>
        <p:txBody>
          <a:bodyPr/>
          <a:lstStyle/>
          <a:p>
            <a:endParaRPr lang="en-KR"/>
          </a:p>
        </p:txBody>
      </p:sp>
      <p:sp>
        <p:nvSpPr>
          <p:cNvPr id="20" name="Text 17"/>
          <p:cNvSpPr/>
          <p:nvPr/>
        </p:nvSpPr>
        <p:spPr>
          <a:xfrm>
            <a:off x="6537960" y="4663440"/>
            <a:ext cx="548640" cy="548640"/>
          </a:xfrm>
          <a:prstGeom prst="ellipse">
            <a:avLst/>
          </a:prstGeom>
          <a:solidFill>
            <a:srgbClr val="EFE800"/>
          </a:solidFill>
          <a:ln/>
        </p:spPr>
        <p:txBody>
          <a:bodyPr wrap="square" lIns="0" tIns="0" rIns="0" bIns="0" rtlCol="0" anchor="ctr"/>
          <a:lstStyle/>
          <a:p>
            <a:pPr marL="0" indent="0" algn="ctr">
              <a:buNone/>
            </a:pPr>
            <a:r>
              <a:rPr lang="en-US" sz="1600" b="1" dirty="0">
                <a:solidFill>
                  <a:srgbClr val="0F1875"/>
                </a:solidFill>
                <a:latin typeface="Montserrat" pitchFamily="34" charset="0"/>
                <a:ea typeface="Montserrat" pitchFamily="34" charset="-122"/>
                <a:cs typeface="Montserrat" pitchFamily="34" charset="-120"/>
              </a:rPr>
              <a:t>6</a:t>
            </a:r>
            <a:endParaRPr lang="en-US" sz="1600" dirty="0"/>
          </a:p>
        </p:txBody>
      </p:sp>
      <p:sp>
        <p:nvSpPr>
          <p:cNvPr id="21" name="Text 18"/>
          <p:cNvSpPr txBox="1"/>
          <p:nvPr/>
        </p:nvSpPr>
        <p:spPr>
          <a:xfrm>
            <a:off x="7315200" y="4343400"/>
            <a:ext cx="3959352" cy="1188720"/>
          </a:xfrm>
          <a:prstGeom prst="rect">
            <a:avLst/>
          </a:prstGeom>
          <a:noFill/>
          <a:ln/>
        </p:spPr>
        <p:txBody>
          <a:bodyPr wrap="square" lIns="0" tIns="0" rIns="0" bIns="0" rtlCol="0" anchor="ctr"/>
          <a:lstStyle/>
          <a:p>
            <a:pPr marL="0" indent="0">
              <a:buNone/>
            </a:pPr>
            <a:r>
              <a:rPr lang="en-US" sz="1700" b="1" dirty="0">
                <a:solidFill>
                  <a:srgbClr val="FFFFFF"/>
                </a:solidFill>
                <a:latin typeface="Montserrat" pitchFamily="34" charset="0"/>
                <a:ea typeface="Montserrat" pitchFamily="34" charset="-122"/>
                <a:cs typeface="Montserrat" pitchFamily="34" charset="-120"/>
              </a:rPr>
              <a:t>Make this world a better place for all of us!</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3" name="Text 0"/>
          <p:cNvSpPr/>
          <p:nvPr/>
        </p:nvSpPr>
        <p:spPr>
          <a:xfrm>
            <a:off x="7132320" y="512064"/>
            <a:ext cx="2148840" cy="347472"/>
          </a:xfrm>
          <a:prstGeom prst="roundRect">
            <a:avLst>
              <a:gd name="adj" fmla="val 55263"/>
            </a:avLst>
          </a:prstGeom>
          <a:solidFill>
            <a:srgbClr val="EFE800"/>
          </a:solidFill>
          <a:ln/>
        </p:spPr>
        <p:txBody>
          <a:bodyPr wrap="square" lIns="0" tIns="0" rIns="0" bIns="0" rtlCol="0" anchor="ctr"/>
          <a:lstStyle/>
          <a:p>
            <a:pPr marL="0" indent="0" algn="ctr">
              <a:buNone/>
            </a:pPr>
            <a:r>
              <a:rPr lang="en-US" sz="1100" b="1" dirty="0">
                <a:solidFill>
                  <a:srgbClr val="0F1875"/>
                </a:solidFill>
                <a:latin typeface="Montserrat" pitchFamily="34" charset="0"/>
                <a:ea typeface="Montserrat" pitchFamily="34" charset="-122"/>
                <a:cs typeface="Montserrat" pitchFamily="34" charset="-120"/>
              </a:rPr>
              <a:t>EDIT THIS SLIDE</a:t>
            </a:r>
            <a:endParaRPr lang="en-US" sz="1100" dirty="0"/>
          </a:p>
        </p:txBody>
      </p:sp>
      <p:sp>
        <p:nvSpPr>
          <p:cNvPr id="4" name="Text 1"/>
          <p:cNvSpPr txBox="1"/>
          <p:nvPr/>
        </p:nvSpPr>
        <p:spPr>
          <a:xfrm>
            <a:off x="685800" y="1188720"/>
            <a:ext cx="6858000" cy="822960"/>
          </a:xfrm>
          <a:prstGeom prst="rect">
            <a:avLst/>
          </a:prstGeom>
          <a:noFill/>
          <a:ln/>
        </p:spPr>
        <p:txBody>
          <a:bodyPr wrap="square" lIns="0" tIns="0" rIns="0" bIns="0" rtlCol="0" anchor="ctr"/>
          <a:lstStyle/>
          <a:p>
            <a:pPr marL="0" indent="0">
              <a:buNone/>
            </a:pPr>
            <a:r>
              <a:rPr lang="en-US" sz="4400" b="1" dirty="0">
                <a:solidFill>
                  <a:srgbClr val="FFFFFF"/>
                </a:solidFill>
                <a:latin typeface="Montserrat" pitchFamily="34" charset="0"/>
                <a:ea typeface="Montserrat" pitchFamily="34" charset="-122"/>
                <a:cs typeface="Montserrat" pitchFamily="34" charset="-120"/>
              </a:rPr>
              <a:t>Register today</a:t>
            </a:r>
            <a:endParaRPr lang="en-US" sz="4400" dirty="0"/>
          </a:p>
        </p:txBody>
      </p:sp>
      <p:sp>
        <p:nvSpPr>
          <p:cNvPr id="5" name="Text 2"/>
          <p:cNvSpPr txBox="1"/>
          <p:nvPr/>
        </p:nvSpPr>
        <p:spPr>
          <a:xfrm>
            <a:off x="685800" y="2103120"/>
            <a:ext cx="6858000" cy="548640"/>
          </a:xfrm>
          <a:prstGeom prst="rect">
            <a:avLst/>
          </a:prstGeom>
          <a:noFill/>
          <a:ln/>
        </p:spPr>
        <p:txBody>
          <a:bodyPr wrap="square" lIns="0" tIns="0" rIns="0" bIns="0" rtlCol="0" anchor="ctr"/>
          <a:lstStyle/>
          <a:p>
            <a:pPr marL="0" indent="0">
              <a:buNone/>
            </a:pPr>
            <a:r>
              <a:rPr lang="en-US" sz="2800" b="1" dirty="0">
                <a:solidFill>
                  <a:srgbClr val="EFE800"/>
                </a:solidFill>
                <a:latin typeface="Montserrat" pitchFamily="34" charset="0"/>
                <a:ea typeface="Montserrat" pitchFamily="34" charset="-122"/>
                <a:cs typeface="Montserrat" pitchFamily="34" charset="-120"/>
              </a:rPr>
              <a:t>blueoceancompetition.org</a:t>
            </a:r>
            <a:endParaRPr lang="en-US" sz="2800" dirty="0"/>
          </a:p>
        </p:txBody>
      </p:sp>
      <p:sp>
        <p:nvSpPr>
          <p:cNvPr id="6" name="Text 3"/>
          <p:cNvSpPr txBox="1"/>
          <p:nvPr/>
        </p:nvSpPr>
        <p:spPr>
          <a:xfrm>
            <a:off x="685800" y="2971800"/>
            <a:ext cx="6858000" cy="914400"/>
          </a:xfrm>
          <a:prstGeom prst="rect">
            <a:avLst/>
          </a:prstGeom>
          <a:noFill/>
          <a:ln/>
        </p:spPr>
        <p:txBody>
          <a:bodyPr wrap="square" lIns="0" tIns="0" rIns="0" bIns="0" rtlCol="0" anchor="t"/>
          <a:lstStyle/>
          <a:p>
            <a:pPr marL="0" indent="0">
              <a:spcAft>
                <a:spcPts val="600"/>
              </a:spcAft>
              <a:buNone/>
            </a:pPr>
            <a:r>
              <a:rPr lang="en-US" sz="1800" dirty="0">
                <a:solidFill>
                  <a:srgbClr val="FFFFFF"/>
                </a:solidFill>
                <a:latin typeface="Raleway" pitchFamily="34" charset="0"/>
                <a:ea typeface="Raleway" pitchFamily="34" charset="-122"/>
                <a:cs typeface="Raleway" pitchFamily="34" charset="-120"/>
              </a:rPr>
              <a:t>Come and find me if you want help getting started.</a:t>
            </a:r>
            <a:endParaRPr lang="en-US" sz="1800" dirty="0"/>
          </a:p>
          <a:p>
            <a:pPr marL="0" indent="0">
              <a:spcAft>
                <a:spcPts val="600"/>
              </a:spcAft>
              <a:buNone/>
            </a:pPr>
            <a:r>
              <a:rPr lang="en-US" sz="1800" b="1" dirty="0">
                <a:solidFill>
                  <a:srgbClr val="FFFFFF"/>
                </a:solidFill>
                <a:latin typeface="Raleway" pitchFamily="34" charset="0"/>
                <a:ea typeface="Raleway" pitchFamily="34" charset="-122"/>
                <a:cs typeface="Raleway" pitchFamily="34" charset="-120"/>
              </a:rPr>
              <a:t>[YOUR NAME]   ·   [YOUR EMAIL OR SOCIAL HANDLE]</a:t>
            </a:r>
            <a:endParaRPr lang="en-US" sz="1800" dirty="0"/>
          </a:p>
        </p:txBody>
      </p:sp>
      <p:sp>
        <p:nvSpPr>
          <p:cNvPr id="7" name="Text 4"/>
          <p:cNvSpPr txBox="1"/>
          <p:nvPr/>
        </p:nvSpPr>
        <p:spPr>
          <a:xfrm>
            <a:off x="685800" y="4846320"/>
            <a:ext cx="6858000" cy="548640"/>
          </a:xfrm>
          <a:prstGeom prst="rect">
            <a:avLst/>
          </a:prstGeom>
          <a:noFill/>
          <a:ln/>
        </p:spPr>
        <p:txBody>
          <a:bodyPr wrap="square" lIns="0" tIns="0" rIns="0" bIns="0" rtlCol="0" anchor="ctr"/>
          <a:lstStyle/>
          <a:p>
            <a:pPr marL="0" indent="0">
              <a:buNone/>
            </a:pPr>
            <a:r>
              <a:rPr lang="en-US" sz="2200" b="1" dirty="0">
                <a:solidFill>
                  <a:srgbClr val="A8E0FF"/>
                </a:solidFill>
                <a:latin typeface="Montserrat" pitchFamily="34" charset="0"/>
                <a:ea typeface="Montserrat" pitchFamily="34" charset="-122"/>
                <a:cs typeface="Montserrat" pitchFamily="34" charset="-120"/>
              </a:rPr>
              <a:t>The next blue ocean is yours to create.</a:t>
            </a:r>
            <a:endParaRPr lang="en-US" sz="2200" dirty="0"/>
          </a:p>
        </p:txBody>
      </p:sp>
      <p:sp>
        <p:nvSpPr>
          <p:cNvPr id="8" name="Shape 5"/>
          <p:cNvSpPr/>
          <p:nvPr/>
        </p:nvSpPr>
        <p:spPr>
          <a:xfrm>
            <a:off x="8183880" y="1325880"/>
            <a:ext cx="3108960" cy="3108960"/>
          </a:xfrm>
          <a:prstGeom prst="roundRect">
            <a:avLst>
              <a:gd name="adj" fmla="val 3529"/>
            </a:avLst>
          </a:prstGeom>
          <a:solidFill>
            <a:srgbClr val="FFFFFF"/>
          </a:solidFill>
          <a:ln w="25400">
            <a:solidFill>
              <a:srgbClr val="38B6FF"/>
            </a:solidFill>
            <a:prstDash val="solid"/>
          </a:ln>
        </p:spPr>
        <p:txBody>
          <a:bodyPr/>
          <a:lstStyle/>
          <a:p>
            <a:endParaRPr lang="en-KR"/>
          </a:p>
        </p:txBody>
      </p:sp>
      <p:pic>
        <p:nvPicPr>
          <p:cNvPr id="9" name="Image 0" descr="qr.png"/>
          <p:cNvPicPr>
            <a:picLocks noChangeAspect="1"/>
          </p:cNvPicPr>
          <p:nvPr/>
        </p:nvPicPr>
        <p:blipFill>
          <a:blip r:embed="rId3"/>
          <a:stretch>
            <a:fillRect/>
          </a:stretch>
        </p:blipFill>
        <p:spPr>
          <a:xfrm>
            <a:off x="8321040" y="1463040"/>
            <a:ext cx="2834640" cy="2834640"/>
          </a:xfrm>
          <a:prstGeom prst="rect">
            <a:avLst/>
          </a:prstGeom>
        </p:spPr>
      </p:pic>
      <p:sp>
        <p:nvSpPr>
          <p:cNvPr id="10" name="Text 6"/>
          <p:cNvSpPr txBox="1"/>
          <p:nvPr/>
        </p:nvSpPr>
        <p:spPr>
          <a:xfrm>
            <a:off x="8183880" y="4572000"/>
            <a:ext cx="3108960" cy="502920"/>
          </a:xfrm>
          <a:prstGeom prst="rect">
            <a:avLst/>
          </a:prstGeom>
          <a:noFill/>
          <a:ln/>
        </p:spPr>
        <p:txBody>
          <a:bodyPr wrap="square" lIns="0" tIns="0" rIns="0" bIns="0" rtlCol="0" anchor="ctr"/>
          <a:lstStyle/>
          <a:p>
            <a:pPr marL="0" indent="0" algn="ctr">
              <a:buNone/>
            </a:pPr>
            <a:r>
              <a:rPr lang="en-US" sz="2400" b="1" dirty="0">
                <a:solidFill>
                  <a:srgbClr val="FFFFFF"/>
                </a:solidFill>
                <a:latin typeface="Montserrat" pitchFamily="34" charset="0"/>
                <a:ea typeface="Montserrat" pitchFamily="34" charset="-122"/>
                <a:cs typeface="Montserrat" pitchFamily="34" charset="-120"/>
              </a:rPr>
              <a:t>Scan to register</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4101</Words>
  <Application>Microsoft Macintosh PowerPoint</Application>
  <PresentationFormat>Widescreen</PresentationFormat>
  <Paragraphs>250</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Montserrat</vt:lpstr>
      <vt:lpstr>Raleway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Ocean Student Entrepreneur Competition — Ambassador Classroom Deck</dc:title>
  <dc:subject>PptxGenJS Presentation</dc:subject>
  <dc:creator>PptxGenJS</dc:creator>
  <cp:lastModifiedBy>Kasia Duda</cp:lastModifiedBy>
  <cp:revision>1</cp:revision>
  <dcterms:created xsi:type="dcterms:W3CDTF">2026-09-30T05:58:33Z</dcterms:created>
  <dcterms:modified xsi:type="dcterms:W3CDTF">2026-09-30T06:00:01Z</dcterms:modified>
</cp:coreProperties>
</file>